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419" r:id="rId6"/>
    <p:sldId id="406" r:id="rId7"/>
    <p:sldId id="446" r:id="rId8"/>
    <p:sldId id="448" r:id="rId9"/>
    <p:sldId id="449" r:id="rId10"/>
    <p:sldId id="450" r:id="rId11"/>
    <p:sldId id="461" r:id="rId12"/>
    <p:sldId id="460" r:id="rId13"/>
    <p:sldId id="462" r:id="rId14"/>
    <p:sldId id="463" r:id="rId15"/>
    <p:sldId id="464" r:id="rId16"/>
    <p:sldId id="451" r:id="rId17"/>
    <p:sldId id="260" r:id="rId18"/>
    <p:sldId id="452" r:id="rId19"/>
    <p:sldId id="465" r:id="rId20"/>
    <p:sldId id="457" r:id="rId21"/>
    <p:sldId id="453" r:id="rId22"/>
    <p:sldId id="456" r:id="rId23"/>
    <p:sldId id="466" r:id="rId24"/>
    <p:sldId id="458" r:id="rId25"/>
    <p:sldId id="454" r:id="rId26"/>
    <p:sldId id="45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8/14/2022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8/14/2022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8/14/2022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D89B-6A21-4449-9F90-2691B0700A1C}"/>
              </a:ext>
            </a:extLst>
          </p:cNvPr>
          <p:cNvSpPr>
            <a:spLocks noGrp="1"/>
          </p:cNvSpPr>
          <p:nvPr>
            <p:ph type="ctrTitle"/>
          </p:nvPr>
        </p:nvSpPr>
        <p:spPr/>
        <p:txBody>
          <a:bodyPr/>
          <a:lstStyle/>
          <a:p>
            <a:r>
              <a:rPr lang="en-GB" sz="8000" cap="none" spc="-50" dirty="0">
                <a:solidFill>
                  <a:prstClr val="black">
                    <a:lumMod val="85000"/>
                    <a:lumOff val="15000"/>
                  </a:prstClr>
                </a:solidFill>
                <a:latin typeface="Calibri Light" panose="020F0302020204030204"/>
              </a:rPr>
              <a:t>Brute Force and Exhaustive Search</a:t>
            </a:r>
            <a:endParaRPr lang="en-US" dirty="0"/>
          </a:p>
        </p:txBody>
      </p:sp>
      <p:sp>
        <p:nvSpPr>
          <p:cNvPr id="3" name="Subtitle 2">
            <a:extLst>
              <a:ext uri="{FF2B5EF4-FFF2-40B4-BE49-F238E27FC236}">
                <a16:creationId xmlns:a16="http://schemas.microsoft.com/office/drawing/2014/main" id="{882DE8D2-2E7D-4813-B35A-7A955D57BA75}"/>
              </a:ext>
            </a:extLst>
          </p:cNvPr>
          <p:cNvSpPr>
            <a:spLocks noGrp="1"/>
          </p:cNvSpPr>
          <p:nvPr>
            <p:ph type="subTitle" idx="1"/>
          </p:nvPr>
        </p:nvSpPr>
        <p:spPr/>
        <p:txBody>
          <a:bodyPr/>
          <a:lstStyle/>
          <a:p>
            <a:r>
              <a:rPr lang="en-US" dirty="0"/>
              <a:t>Chapter 3</a:t>
            </a:r>
          </a:p>
          <a:p>
            <a:r>
              <a:rPr lang="en-US" dirty="0"/>
              <a:t>Dr. </a:t>
            </a:r>
            <a:r>
              <a:rPr lang="en-US" dirty="0" err="1"/>
              <a:t>Maram</a:t>
            </a:r>
            <a:r>
              <a:rPr lang="en-US" dirty="0"/>
              <a:t> Bani Younes</a:t>
            </a:r>
          </a:p>
        </p:txBody>
      </p:sp>
    </p:spTree>
    <p:extLst>
      <p:ext uri="{BB962C8B-B14F-4D97-AF65-F5344CB8AC3E}">
        <p14:creationId xmlns:p14="http://schemas.microsoft.com/office/powerpoint/2010/main" val="412877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574D-BEA9-4308-AB75-2C6A3B57F079}"/>
              </a:ext>
            </a:extLst>
          </p:cNvPr>
          <p:cNvSpPr>
            <a:spLocks noGrp="1"/>
          </p:cNvSpPr>
          <p:nvPr>
            <p:ph type="title"/>
          </p:nvPr>
        </p:nvSpPr>
        <p:spPr/>
        <p:txBody>
          <a:bodyPr>
            <a:normAutofit/>
          </a:bodyPr>
          <a:lstStyle/>
          <a:p>
            <a:r>
              <a:rPr lang="en-US" dirty="0"/>
              <a:t>Bubble Sort</a:t>
            </a:r>
            <a:br>
              <a:rPr lang="en-US" dirty="0"/>
            </a:br>
            <a:endParaRPr lang="en-GB" dirty="0"/>
          </a:p>
        </p:txBody>
      </p:sp>
      <p:sp>
        <p:nvSpPr>
          <p:cNvPr id="4" name="Text Placeholder 3">
            <a:extLst>
              <a:ext uri="{FF2B5EF4-FFF2-40B4-BE49-F238E27FC236}">
                <a16:creationId xmlns:a16="http://schemas.microsoft.com/office/drawing/2014/main" id="{F1A610F0-9B50-4F9D-8660-86ACD44B895B}"/>
              </a:ext>
            </a:extLst>
          </p:cNvPr>
          <p:cNvSpPr>
            <a:spLocks noGrp="1"/>
          </p:cNvSpPr>
          <p:nvPr>
            <p:ph sz="half" idx="1"/>
          </p:nvPr>
        </p:nvSpPr>
        <p:spPr>
          <a:xfrm>
            <a:off x="347132" y="2010878"/>
            <a:ext cx="5875867" cy="3780322"/>
          </a:xfrm>
        </p:spPr>
        <p:txBody>
          <a:bodyPr>
            <a:normAutofit/>
          </a:bodyPr>
          <a:lstStyle/>
          <a:p>
            <a:pPr marL="285750" indent="-285750">
              <a:buFont typeface="Arial" panose="020B0604020202020204" pitchFamily="34" charset="0"/>
              <a:buChar char="•"/>
            </a:pPr>
            <a:r>
              <a:rPr lang="en-GB" dirty="0"/>
              <a:t>First two passes of bubble sort on the list 89, 45, 68, 90, 29, 34, 17. </a:t>
            </a:r>
          </a:p>
          <a:p>
            <a:pPr marL="285750" indent="-285750">
              <a:buFont typeface="Arial" panose="020B0604020202020204" pitchFamily="34" charset="0"/>
              <a:buChar char="•"/>
            </a:pPr>
            <a:r>
              <a:rPr lang="en-GB" dirty="0"/>
              <a:t>A new line is shown after a swap of two elements is done. </a:t>
            </a:r>
          </a:p>
          <a:p>
            <a:pPr marL="285750" indent="-285750">
              <a:buFont typeface="Arial" panose="020B0604020202020204" pitchFamily="34" charset="0"/>
              <a:buChar char="•"/>
            </a:pPr>
            <a:r>
              <a:rPr lang="en-GB" dirty="0"/>
              <a:t>The elements to the right of the vertical bar are in their final positions and are not considered in subsequent iterations of the algorithm.</a:t>
            </a:r>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29ED5352-D191-408E-AD02-9CE403AAE691}"/>
              </a:ext>
            </a:extLst>
          </p:cNvPr>
          <p:cNvPicPr>
            <a:picLocks noChangeAspect="1"/>
          </p:cNvPicPr>
          <p:nvPr/>
        </p:nvPicPr>
        <p:blipFill>
          <a:blip r:embed="rId2"/>
          <a:stretch>
            <a:fillRect/>
          </a:stretch>
        </p:blipFill>
        <p:spPr>
          <a:xfrm>
            <a:off x="6413770" y="799783"/>
            <a:ext cx="5509941" cy="40770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7999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CD9A-CB40-448C-BD19-E61CA771843E}"/>
              </a:ext>
            </a:extLst>
          </p:cNvPr>
          <p:cNvSpPr>
            <a:spLocks noGrp="1"/>
          </p:cNvSpPr>
          <p:nvPr>
            <p:ph type="title"/>
          </p:nvPr>
        </p:nvSpPr>
        <p:spPr/>
        <p:txBody>
          <a:bodyPr/>
          <a:lstStyle/>
          <a:p>
            <a:r>
              <a:rPr lang="en-US" dirty="0"/>
              <a:t>Insertion Sort</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4A13A7B-26B0-457D-BB9A-DE74A5C7AC4C}"/>
                  </a:ext>
                </a:extLst>
              </p:cNvPr>
              <p:cNvSpPr>
                <a:spLocks noGrp="1"/>
              </p:cNvSpPr>
              <p:nvPr>
                <p:ph idx="1"/>
              </p:nvPr>
            </p:nvSpPr>
            <p:spPr>
              <a:xfrm>
                <a:off x="220133" y="1853755"/>
                <a:ext cx="11878734" cy="3341082"/>
              </a:xfrm>
            </p:spPr>
            <p:txBody>
              <a:bodyPr>
                <a:normAutofit fontScale="85000" lnSpcReduction="10000"/>
              </a:bodyPr>
              <a:lstStyle/>
              <a:p>
                <a:r>
                  <a:rPr lang="en-GB" b="1" dirty="0"/>
                  <a:t>Problem of sorting</a:t>
                </a:r>
                <a:r>
                  <a:rPr lang="en-GB" dirty="0"/>
                  <a:t>: given </a:t>
                </a:r>
                <a:r>
                  <a:rPr lang="en-GB" sz="2000" dirty="0"/>
                  <a:t>a list of</a:t>
                </a:r>
                <a:r>
                  <a:rPr lang="en-GB" dirty="0"/>
                  <a:t> </a:t>
                </a:r>
                <a14:m>
                  <m:oMath xmlns:m="http://schemas.openxmlformats.org/officeDocument/2006/math">
                    <m:r>
                      <a:rPr lang="en-US" b="0" i="1" smtClean="0">
                        <a:latin typeface="Cambria Math" panose="02040503050406030204" pitchFamily="18" charset="0"/>
                      </a:rPr>
                      <m:t>𝑛</m:t>
                    </m:r>
                  </m:oMath>
                </a14:m>
                <a:r>
                  <a:rPr lang="en-GB" sz="2000" dirty="0"/>
                  <a:t> orderable items (e.g., numbers, characters from some alphabet, character strings), rearrange them in nondecreasing order.</a:t>
                </a:r>
              </a:p>
              <a:p>
                <a:r>
                  <a:rPr lang="en-GB" b="1" dirty="0"/>
                  <a:t>Insertion sort</a:t>
                </a:r>
                <a:r>
                  <a:rPr lang="en-GB" dirty="0"/>
                  <a:t>: </a:t>
                </a:r>
              </a:p>
              <a:p>
                <a:pPr lvl="1">
                  <a:buFont typeface="Arial" panose="020B0604020202020204" pitchFamily="34" charset="0"/>
                  <a:buChar char="•"/>
                </a:pPr>
                <a:r>
                  <a:rPr lang="en-GB" dirty="0"/>
                  <a:t>A decrease-by-one technique to sorting an array A[0..n − 1]. </a:t>
                </a:r>
              </a:p>
              <a:p>
                <a:pPr lvl="1">
                  <a:buFont typeface="Arial" panose="020B0604020202020204" pitchFamily="34" charset="0"/>
                  <a:buChar char="•"/>
                </a:pPr>
                <a:r>
                  <a:rPr lang="en-GB" dirty="0"/>
                  <a:t>Following the technique’s idea, we assume that the smaller problem of sorting the array A[0..n − 2] has already been solved to give us a sorted array of size n − 1: A[0] ≤ ... ≤ A[n − 2]. </a:t>
                </a:r>
              </a:p>
              <a:p>
                <a:pPr lvl="1">
                  <a:buFont typeface="Arial" panose="020B0604020202020204" pitchFamily="34" charset="0"/>
                  <a:buChar char="•"/>
                </a:pPr>
                <a:r>
                  <a:rPr lang="en-GB" dirty="0"/>
                  <a:t>How can we take advantage of this solution to the smaller problem to get a solution to the original problem by taking into account the element A[n − 1]? Obviously, all we need is to find an appropriate position for A[n − 1] among the sorted elements and insert it there. </a:t>
                </a:r>
              </a:p>
              <a:p>
                <a:pPr lvl="1">
                  <a:buFont typeface="Arial" panose="020B0604020202020204" pitchFamily="34" charset="0"/>
                  <a:buChar char="•"/>
                </a:pPr>
                <a:r>
                  <a:rPr lang="en-GB" dirty="0"/>
                  <a:t>This is usually done by scanning the sorted subarray from right to left until the first element smaller than or equal to A[n − 1] is encountered to insert A[n − 1] right after that element. </a:t>
                </a:r>
              </a:p>
            </p:txBody>
          </p:sp>
        </mc:Choice>
        <mc:Fallback>
          <p:sp>
            <p:nvSpPr>
              <p:cNvPr id="3" name="Content Placeholder 2">
                <a:extLst>
                  <a:ext uri="{FF2B5EF4-FFF2-40B4-BE49-F238E27FC236}">
                    <a16:creationId xmlns:a16="http://schemas.microsoft.com/office/drawing/2014/main" id="{64A13A7B-26B0-457D-BB9A-DE74A5C7AC4C}"/>
                  </a:ext>
                </a:extLst>
              </p:cNvPr>
              <p:cNvSpPr>
                <a:spLocks noGrp="1" noRot="1" noChangeAspect="1" noMove="1" noResize="1" noEditPoints="1" noAdjustHandles="1" noChangeArrowheads="1" noChangeShapeType="1" noTextEdit="1"/>
              </p:cNvSpPr>
              <p:nvPr>
                <p:ph idx="1"/>
              </p:nvPr>
            </p:nvSpPr>
            <p:spPr>
              <a:xfrm>
                <a:off x="220133" y="1853755"/>
                <a:ext cx="11878734" cy="3341082"/>
              </a:xfrm>
              <a:blipFill>
                <a:blip r:embed="rId2"/>
                <a:stretch>
                  <a:fillRect l="-257" t="-36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7512DE7-2F39-485D-B7F0-92F0FD871363}"/>
              </a:ext>
            </a:extLst>
          </p:cNvPr>
          <p:cNvPicPr>
            <a:picLocks noChangeAspect="1"/>
          </p:cNvPicPr>
          <p:nvPr/>
        </p:nvPicPr>
        <p:blipFill>
          <a:blip r:embed="rId3"/>
          <a:stretch>
            <a:fillRect/>
          </a:stretch>
        </p:blipFill>
        <p:spPr>
          <a:xfrm>
            <a:off x="4348479" y="4813836"/>
            <a:ext cx="6532881" cy="10433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17982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4E678-41C0-4DB7-82D5-6EA42D95332C}"/>
              </a:ext>
            </a:extLst>
          </p:cNvPr>
          <p:cNvSpPr>
            <a:spLocks noGrp="1"/>
          </p:cNvSpPr>
          <p:nvPr>
            <p:ph type="title"/>
          </p:nvPr>
        </p:nvSpPr>
        <p:spPr/>
        <p:txBody>
          <a:bodyPr/>
          <a:lstStyle/>
          <a:p>
            <a:r>
              <a:rPr lang="en-US" dirty="0"/>
              <a:t>Insertion Sort</a:t>
            </a:r>
            <a:br>
              <a:rPr lang="en-US" dirty="0"/>
            </a:br>
            <a:endParaRPr lang="en-GB" dirty="0"/>
          </a:p>
        </p:txBody>
      </p:sp>
      <p:sp>
        <p:nvSpPr>
          <p:cNvPr id="4" name="Text Placeholder 3">
            <a:extLst>
              <a:ext uri="{FF2B5EF4-FFF2-40B4-BE49-F238E27FC236}">
                <a16:creationId xmlns:a16="http://schemas.microsoft.com/office/drawing/2014/main" id="{E17A27C1-AB19-4A25-A50E-B8B79B57D415}"/>
              </a:ext>
            </a:extLst>
          </p:cNvPr>
          <p:cNvSpPr>
            <a:spLocks noGrp="1"/>
          </p:cNvSpPr>
          <p:nvPr>
            <p:ph sz="half" idx="1"/>
          </p:nvPr>
        </p:nvSpPr>
        <p:spPr>
          <a:xfrm>
            <a:off x="277550" y="2010878"/>
            <a:ext cx="5974484" cy="3763389"/>
          </a:xfrm>
        </p:spPr>
        <p:txBody>
          <a:bodyPr>
            <a:normAutofit lnSpcReduction="10000"/>
          </a:bodyPr>
          <a:lstStyle/>
          <a:p>
            <a:r>
              <a:rPr lang="en-GB" dirty="0"/>
              <a:t>starting with A[1] and ending with A[n − 1], A[</a:t>
            </a:r>
            <a:r>
              <a:rPr lang="en-GB" dirty="0" err="1"/>
              <a:t>i</a:t>
            </a:r>
            <a:r>
              <a:rPr lang="en-GB" dirty="0"/>
              <a:t>]is inserted in its appropriate place among the first </a:t>
            </a:r>
            <a:r>
              <a:rPr lang="en-GB" dirty="0" err="1"/>
              <a:t>i</a:t>
            </a:r>
            <a:r>
              <a:rPr lang="en-GB" dirty="0"/>
              <a:t> elements of the array that have been already sorted</a:t>
            </a:r>
          </a:p>
          <a:p>
            <a:endParaRPr lang="en-GB" dirty="0"/>
          </a:p>
          <a:p>
            <a:r>
              <a:rPr lang="en-GB" dirty="0"/>
              <a:t>The basic operation of the algorithm is the key comparison A[j ]&gt; v. (Why not j ≥ 0? Because it is almost certainly faster than the former in an actual computer implementation. Moreover, it is not germane to the algorithm: a better implementation with a sentinel eliminates it altogether.)</a:t>
            </a:r>
          </a:p>
        </p:txBody>
      </p:sp>
      <p:pic>
        <p:nvPicPr>
          <p:cNvPr id="6" name="Picture 5">
            <a:extLst>
              <a:ext uri="{FF2B5EF4-FFF2-40B4-BE49-F238E27FC236}">
                <a16:creationId xmlns:a16="http://schemas.microsoft.com/office/drawing/2014/main" id="{3E6F1F60-87F5-4411-BB27-93BA69F1622E}"/>
              </a:ext>
            </a:extLst>
          </p:cNvPr>
          <p:cNvPicPr>
            <a:picLocks noChangeAspect="1"/>
          </p:cNvPicPr>
          <p:nvPr/>
        </p:nvPicPr>
        <p:blipFill>
          <a:blip r:embed="rId2"/>
          <a:stretch>
            <a:fillRect/>
          </a:stretch>
        </p:blipFill>
        <p:spPr>
          <a:xfrm>
            <a:off x="6252034" y="99906"/>
            <a:ext cx="5814933" cy="3167385"/>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9EEC67FB-46CD-419A-B109-61FA0EC240AC}"/>
              </a:ext>
            </a:extLst>
          </p:cNvPr>
          <p:cNvPicPr>
            <a:picLocks noChangeAspect="1"/>
          </p:cNvPicPr>
          <p:nvPr/>
        </p:nvPicPr>
        <p:blipFill>
          <a:blip r:embed="rId3"/>
          <a:stretch>
            <a:fillRect/>
          </a:stretch>
        </p:blipFill>
        <p:spPr>
          <a:xfrm>
            <a:off x="6844925" y="3414686"/>
            <a:ext cx="4629150" cy="26384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7240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2AAF-6897-4DB9-863E-BD606E7E1BA3}"/>
              </a:ext>
            </a:extLst>
          </p:cNvPr>
          <p:cNvSpPr>
            <a:spLocks noGrp="1"/>
          </p:cNvSpPr>
          <p:nvPr>
            <p:ph type="title"/>
          </p:nvPr>
        </p:nvSpPr>
        <p:spPr/>
        <p:txBody>
          <a:bodyPr/>
          <a:lstStyle/>
          <a:p>
            <a:r>
              <a:rPr lang="en-US" dirty="0"/>
              <a:t>Insertion Sort</a:t>
            </a:r>
            <a:endParaRPr lang="en-GB" dirty="0"/>
          </a:p>
        </p:txBody>
      </p:sp>
      <p:sp>
        <p:nvSpPr>
          <p:cNvPr id="3" name="Content Placeholder 2">
            <a:extLst>
              <a:ext uri="{FF2B5EF4-FFF2-40B4-BE49-F238E27FC236}">
                <a16:creationId xmlns:a16="http://schemas.microsoft.com/office/drawing/2014/main" id="{50FB3BDC-E602-410D-9D63-2358BFF6E529}"/>
              </a:ext>
            </a:extLst>
          </p:cNvPr>
          <p:cNvSpPr>
            <a:spLocks noGrp="1"/>
          </p:cNvSpPr>
          <p:nvPr>
            <p:ph idx="1"/>
          </p:nvPr>
        </p:nvSpPr>
        <p:spPr>
          <a:xfrm>
            <a:off x="491067" y="2015732"/>
            <a:ext cx="11463866" cy="3656935"/>
          </a:xfrm>
        </p:spPr>
        <p:txBody>
          <a:bodyPr>
            <a:normAutofit fontScale="92500" lnSpcReduction="20000"/>
          </a:bodyPr>
          <a:lstStyle/>
          <a:p>
            <a:pPr lvl="1">
              <a:buFont typeface="Arial" panose="020B0604020202020204" pitchFamily="34" charset="0"/>
              <a:buChar char="•"/>
            </a:pPr>
            <a:r>
              <a:rPr lang="en-GB" dirty="0"/>
              <a:t>The number of key comparisons in this algorithm obviously depends on the nature of the input. In the worst case, A[j ] &gt; v is executed the largest number of times, i.e., for every j = </a:t>
            </a:r>
            <a:r>
              <a:rPr lang="en-GB" dirty="0" err="1"/>
              <a:t>i</a:t>
            </a:r>
            <a:r>
              <a:rPr lang="en-GB" dirty="0"/>
              <a:t> − 1,..., 0. Since v = A[</a:t>
            </a:r>
            <a:r>
              <a:rPr lang="en-GB" dirty="0" err="1"/>
              <a:t>i</a:t>
            </a:r>
            <a:r>
              <a:rPr lang="en-GB" dirty="0"/>
              <a:t>], it happens if and only if A[j ] &gt; A[</a:t>
            </a:r>
            <a:r>
              <a:rPr lang="en-GB" dirty="0" err="1"/>
              <a:t>i</a:t>
            </a:r>
            <a:r>
              <a:rPr lang="en-GB" dirty="0"/>
              <a:t>] for j = </a:t>
            </a:r>
            <a:r>
              <a:rPr lang="en-GB" dirty="0" err="1"/>
              <a:t>i</a:t>
            </a:r>
            <a:r>
              <a:rPr lang="en-GB" dirty="0"/>
              <a:t> − 1,..., 0. (Note that we are using the fact that on the </a:t>
            </a:r>
            <a:r>
              <a:rPr lang="en-GB" dirty="0" err="1"/>
              <a:t>ith</a:t>
            </a:r>
            <a:r>
              <a:rPr lang="en-GB" dirty="0"/>
              <a:t> iteration of insertion sort all the elements preceding A[</a:t>
            </a:r>
            <a:r>
              <a:rPr lang="en-GB" dirty="0" err="1"/>
              <a:t>i</a:t>
            </a:r>
            <a:r>
              <a:rPr lang="en-GB" dirty="0"/>
              <a:t>] are the first </a:t>
            </a:r>
            <a:r>
              <a:rPr lang="en-GB" dirty="0" err="1"/>
              <a:t>i</a:t>
            </a:r>
            <a:r>
              <a:rPr lang="en-GB" dirty="0"/>
              <a:t> elements in the input, albeit in the sorted order.) </a:t>
            </a:r>
          </a:p>
          <a:p>
            <a:pPr lvl="1">
              <a:buFont typeface="Arial" panose="020B0604020202020204" pitchFamily="34" charset="0"/>
              <a:buChar char="•"/>
            </a:pPr>
            <a:r>
              <a:rPr lang="en-GB" dirty="0"/>
              <a:t>Thus, for the worst-case input, we get A[0]&gt; A[1] (for </a:t>
            </a:r>
            <a:r>
              <a:rPr lang="en-GB" dirty="0" err="1"/>
              <a:t>i</a:t>
            </a:r>
            <a:r>
              <a:rPr lang="en-GB" dirty="0"/>
              <a:t> = 1), A[1] &gt; A[2] (for </a:t>
            </a:r>
            <a:r>
              <a:rPr lang="en-GB" dirty="0" err="1"/>
              <a:t>i</a:t>
            </a:r>
            <a:r>
              <a:rPr lang="en-GB" dirty="0"/>
              <a:t> = 2),...,A[n − 2] &gt; A[n − 1] (for </a:t>
            </a:r>
            <a:r>
              <a:rPr lang="en-GB" dirty="0" err="1"/>
              <a:t>i</a:t>
            </a:r>
            <a:r>
              <a:rPr lang="en-GB" dirty="0"/>
              <a:t> = n − 1). In other words, the worst-case input is an array of strictly decreasing values. The number of key comparisons for such an input is</a:t>
            </a:r>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r>
              <a:rPr lang="en-GB" dirty="0"/>
              <a:t>Thus, in the worst case, insertion sort makes exactly the same number of comparisons as selection sort</a:t>
            </a:r>
          </a:p>
        </p:txBody>
      </p:sp>
      <p:pic>
        <p:nvPicPr>
          <p:cNvPr id="6" name="Picture 5">
            <a:extLst>
              <a:ext uri="{FF2B5EF4-FFF2-40B4-BE49-F238E27FC236}">
                <a16:creationId xmlns:a16="http://schemas.microsoft.com/office/drawing/2014/main" id="{0F4192F6-6601-4E81-A084-6E0A3D677AA3}"/>
              </a:ext>
            </a:extLst>
          </p:cNvPr>
          <p:cNvPicPr>
            <a:picLocks noChangeAspect="1"/>
          </p:cNvPicPr>
          <p:nvPr/>
        </p:nvPicPr>
        <p:blipFill>
          <a:blip r:embed="rId2"/>
          <a:stretch>
            <a:fillRect/>
          </a:stretch>
        </p:blipFill>
        <p:spPr>
          <a:xfrm>
            <a:off x="2934521" y="4130504"/>
            <a:ext cx="6896100" cy="9325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386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2AAF-6897-4DB9-863E-BD606E7E1BA3}"/>
              </a:ext>
            </a:extLst>
          </p:cNvPr>
          <p:cNvSpPr>
            <a:spLocks noGrp="1"/>
          </p:cNvSpPr>
          <p:nvPr>
            <p:ph type="title"/>
          </p:nvPr>
        </p:nvSpPr>
        <p:spPr/>
        <p:txBody>
          <a:bodyPr/>
          <a:lstStyle/>
          <a:p>
            <a:r>
              <a:rPr lang="en-US" dirty="0"/>
              <a:t>Insertion Sort</a:t>
            </a:r>
            <a:endParaRPr lang="en-GB" dirty="0"/>
          </a:p>
        </p:txBody>
      </p:sp>
      <p:sp>
        <p:nvSpPr>
          <p:cNvPr id="3" name="Content Placeholder 2">
            <a:extLst>
              <a:ext uri="{FF2B5EF4-FFF2-40B4-BE49-F238E27FC236}">
                <a16:creationId xmlns:a16="http://schemas.microsoft.com/office/drawing/2014/main" id="{50FB3BDC-E602-410D-9D63-2358BFF6E529}"/>
              </a:ext>
            </a:extLst>
          </p:cNvPr>
          <p:cNvSpPr>
            <a:spLocks noGrp="1"/>
          </p:cNvSpPr>
          <p:nvPr>
            <p:ph idx="1"/>
          </p:nvPr>
        </p:nvSpPr>
        <p:spPr>
          <a:xfrm>
            <a:off x="127001" y="2015732"/>
            <a:ext cx="11929532" cy="3927868"/>
          </a:xfrm>
        </p:spPr>
        <p:txBody>
          <a:bodyPr>
            <a:normAutofit/>
          </a:bodyPr>
          <a:lstStyle/>
          <a:p>
            <a:pPr lvl="1">
              <a:buFont typeface="Arial" panose="020B0604020202020204" pitchFamily="34" charset="0"/>
              <a:buChar char="•"/>
            </a:pPr>
            <a:r>
              <a:rPr lang="en-GB" dirty="0"/>
              <a:t>In the best case, the comparison A[j ] &gt; v is executed only once on every iteration of the outer loop. It happens if and only if A[</a:t>
            </a:r>
            <a:r>
              <a:rPr lang="en-GB" dirty="0" err="1"/>
              <a:t>i</a:t>
            </a:r>
            <a:r>
              <a:rPr lang="en-GB" dirty="0"/>
              <a:t> − 1] ≤ A[</a:t>
            </a:r>
            <a:r>
              <a:rPr lang="en-GB" dirty="0" err="1"/>
              <a:t>i</a:t>
            </a:r>
            <a:r>
              <a:rPr lang="en-GB" dirty="0"/>
              <a:t>] for every </a:t>
            </a:r>
            <a:r>
              <a:rPr lang="en-GB" dirty="0" err="1"/>
              <a:t>i</a:t>
            </a:r>
            <a:r>
              <a:rPr lang="en-GB" dirty="0"/>
              <a:t> = 1,...,n − 1, i.e., if the input array is already sorted in nondecreasing order.</a:t>
            </a:r>
          </a:p>
          <a:p>
            <a:pPr lvl="1">
              <a:buFont typeface="Arial" panose="020B0604020202020204" pitchFamily="34" charset="0"/>
              <a:buChar char="•"/>
            </a:pPr>
            <a:r>
              <a:rPr lang="en-GB" dirty="0"/>
              <a:t>Thus, for sorted arrays, the number of key comparisons is</a:t>
            </a:r>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r>
              <a:rPr lang="en-GB" dirty="0"/>
              <a:t>This very good performance in the best case of sorted arrays is not very useful by itself, because we cannot expect such convenient inputs. However, almost-sorted files do arise in a variety of applications, and insertion sort preserves its excellent performance on such inputs.</a:t>
            </a:r>
          </a:p>
        </p:txBody>
      </p:sp>
      <p:pic>
        <p:nvPicPr>
          <p:cNvPr id="5" name="Picture 4">
            <a:extLst>
              <a:ext uri="{FF2B5EF4-FFF2-40B4-BE49-F238E27FC236}">
                <a16:creationId xmlns:a16="http://schemas.microsoft.com/office/drawing/2014/main" id="{B6C8BB88-C40B-40FC-9641-364BE01108EF}"/>
              </a:ext>
            </a:extLst>
          </p:cNvPr>
          <p:cNvPicPr>
            <a:picLocks noChangeAspect="1"/>
          </p:cNvPicPr>
          <p:nvPr/>
        </p:nvPicPr>
        <p:blipFill>
          <a:blip r:embed="rId2"/>
          <a:stretch>
            <a:fillRect/>
          </a:stretch>
        </p:blipFill>
        <p:spPr>
          <a:xfrm>
            <a:off x="2459250" y="3429000"/>
            <a:ext cx="4112578" cy="11700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09803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2AAF-6897-4DB9-863E-BD606E7E1BA3}"/>
              </a:ext>
            </a:extLst>
          </p:cNvPr>
          <p:cNvSpPr>
            <a:spLocks noGrp="1"/>
          </p:cNvSpPr>
          <p:nvPr>
            <p:ph type="title"/>
          </p:nvPr>
        </p:nvSpPr>
        <p:spPr/>
        <p:txBody>
          <a:bodyPr/>
          <a:lstStyle/>
          <a:p>
            <a:r>
              <a:rPr lang="en-US" dirty="0"/>
              <a:t>Insertion Sort</a:t>
            </a:r>
            <a:endParaRPr lang="en-GB" dirty="0"/>
          </a:p>
        </p:txBody>
      </p:sp>
      <p:sp>
        <p:nvSpPr>
          <p:cNvPr id="3" name="Content Placeholder 2">
            <a:extLst>
              <a:ext uri="{FF2B5EF4-FFF2-40B4-BE49-F238E27FC236}">
                <a16:creationId xmlns:a16="http://schemas.microsoft.com/office/drawing/2014/main" id="{50FB3BDC-E602-410D-9D63-2358BFF6E529}"/>
              </a:ext>
            </a:extLst>
          </p:cNvPr>
          <p:cNvSpPr>
            <a:spLocks noGrp="1"/>
          </p:cNvSpPr>
          <p:nvPr>
            <p:ph idx="1"/>
          </p:nvPr>
        </p:nvSpPr>
        <p:spPr>
          <a:xfrm>
            <a:off x="101601" y="2015732"/>
            <a:ext cx="11904132" cy="4037749"/>
          </a:xfrm>
        </p:spPr>
        <p:txBody>
          <a:bodyPr>
            <a:normAutofit lnSpcReduction="10000"/>
          </a:bodyPr>
          <a:lstStyle/>
          <a:p>
            <a:pPr lvl="1">
              <a:buFont typeface="Arial" panose="020B0604020202020204" pitchFamily="34" charset="0"/>
              <a:buChar char="•"/>
            </a:pPr>
            <a:r>
              <a:rPr lang="en-GB" dirty="0"/>
              <a:t>A rigorous analysis of the algorithm’s average-case efficiency is based on investigating the number of element pairs that are out of order. </a:t>
            </a:r>
          </a:p>
          <a:p>
            <a:pPr lvl="1">
              <a:buFont typeface="Arial" panose="020B0604020202020204" pitchFamily="34" charset="0"/>
              <a:buChar char="•"/>
            </a:pPr>
            <a:r>
              <a:rPr lang="en-GB" dirty="0"/>
              <a:t>It shows that on randomly ordered arrays, insertion sort makes on average half as many comparisons as on decreasing arrays, i.e.,</a:t>
            </a:r>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r>
              <a:rPr lang="en-GB" dirty="0"/>
              <a:t>This twice-as-fast average-case performance coupled with an excellent efficiency on almost-sorted arrays makes insertion sort stand out among its principal competitors among elementary sorting algorithms, selection sort and bubble sort.</a:t>
            </a:r>
          </a:p>
        </p:txBody>
      </p:sp>
      <p:pic>
        <p:nvPicPr>
          <p:cNvPr id="6" name="Picture 5">
            <a:extLst>
              <a:ext uri="{FF2B5EF4-FFF2-40B4-BE49-F238E27FC236}">
                <a16:creationId xmlns:a16="http://schemas.microsoft.com/office/drawing/2014/main" id="{06180A29-23F3-4F87-987D-AB4F0FBAD3C7}"/>
              </a:ext>
            </a:extLst>
          </p:cNvPr>
          <p:cNvPicPr>
            <a:picLocks noChangeAspect="1"/>
          </p:cNvPicPr>
          <p:nvPr/>
        </p:nvPicPr>
        <p:blipFill>
          <a:blip r:embed="rId2"/>
          <a:stretch>
            <a:fillRect/>
          </a:stretch>
        </p:blipFill>
        <p:spPr>
          <a:xfrm>
            <a:off x="4306675" y="3429000"/>
            <a:ext cx="3114675" cy="933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8109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17FB-00C4-430B-BA13-EA6481145B9D}"/>
              </a:ext>
            </a:extLst>
          </p:cNvPr>
          <p:cNvSpPr>
            <a:spLocks noGrp="1"/>
          </p:cNvSpPr>
          <p:nvPr>
            <p:ph type="title"/>
          </p:nvPr>
        </p:nvSpPr>
        <p:spPr>
          <a:xfrm>
            <a:off x="1447331" y="842230"/>
            <a:ext cx="9605635" cy="1059305"/>
          </a:xfrm>
        </p:spPr>
        <p:txBody>
          <a:bodyPr>
            <a:noAutofit/>
          </a:bodyPr>
          <a:lstStyle/>
          <a:p>
            <a:r>
              <a:rPr lang="en-US" dirty="0"/>
              <a:t>Sequential Search</a:t>
            </a:r>
            <a:br>
              <a:rPr lang="en-US" dirty="0"/>
            </a:br>
            <a:endParaRPr lang="en-GB" dirty="0"/>
          </a:p>
        </p:txBody>
      </p:sp>
      <p:sp>
        <p:nvSpPr>
          <p:cNvPr id="4" name="Text Placeholder 3">
            <a:extLst>
              <a:ext uri="{FF2B5EF4-FFF2-40B4-BE49-F238E27FC236}">
                <a16:creationId xmlns:a16="http://schemas.microsoft.com/office/drawing/2014/main" id="{3DDAD222-7619-4B9D-AE33-815CEFCC3AAE}"/>
              </a:ext>
            </a:extLst>
          </p:cNvPr>
          <p:cNvSpPr>
            <a:spLocks noGrp="1"/>
          </p:cNvSpPr>
          <p:nvPr>
            <p:ph sz="half" idx="1"/>
          </p:nvPr>
        </p:nvSpPr>
        <p:spPr/>
        <p:txBody>
          <a:bodyPr>
            <a:normAutofit fontScale="85000" lnSpcReduction="10000"/>
          </a:bodyPr>
          <a:lstStyle/>
          <a:p>
            <a:pPr marL="285750" indent="-285750">
              <a:buFont typeface="Arial" panose="020B0604020202020204" pitchFamily="34" charset="0"/>
              <a:buChar char="•"/>
            </a:pPr>
            <a:r>
              <a:rPr lang="en-GB" dirty="0"/>
              <a:t>The algorithm simply compares successive elements of a given list with a given search key until either a match is encountered (successful search) or the list is exhausted without finding a match (unsuccessful search). </a:t>
            </a:r>
          </a:p>
          <a:p>
            <a:pPr marL="285750" indent="-285750">
              <a:buFont typeface="Arial" panose="020B0604020202020204" pitchFamily="34" charset="0"/>
              <a:buChar char="•"/>
            </a:pPr>
            <a:r>
              <a:rPr lang="en-GB" dirty="0"/>
              <a:t>A simple extra trick is often employed in implementing sequential search: if we append the search key to the end of the list, the search for the key will have to be successful, and therefore we can eliminate the end of list check altogether.</a:t>
            </a:r>
          </a:p>
        </p:txBody>
      </p:sp>
      <p:sp>
        <p:nvSpPr>
          <p:cNvPr id="5" name="Content Placeholder 4">
            <a:extLst>
              <a:ext uri="{FF2B5EF4-FFF2-40B4-BE49-F238E27FC236}">
                <a16:creationId xmlns:a16="http://schemas.microsoft.com/office/drawing/2014/main" id="{B3BAADC2-DEDC-45FC-B381-4D4E7F15A78D}"/>
              </a:ext>
            </a:extLst>
          </p:cNvPr>
          <p:cNvSpPr>
            <a:spLocks noGrp="1"/>
          </p:cNvSpPr>
          <p:nvPr>
            <p:ph sz="half" idx="2"/>
          </p:nvPr>
        </p:nvSpPr>
        <p:spPr/>
        <p:txBody>
          <a:bodyPr>
            <a:normAutofit fontScale="85000" lnSpcReduction="10000"/>
          </a:bodyPr>
          <a:lstStyle/>
          <a:p>
            <a:endParaRPr lang="en-US"/>
          </a:p>
        </p:txBody>
      </p:sp>
      <p:pic>
        <p:nvPicPr>
          <p:cNvPr id="6" name="Picture 5">
            <a:extLst>
              <a:ext uri="{FF2B5EF4-FFF2-40B4-BE49-F238E27FC236}">
                <a16:creationId xmlns:a16="http://schemas.microsoft.com/office/drawing/2014/main" id="{02F4ED17-DB88-441C-A636-BEC5B2CE9A81}"/>
              </a:ext>
            </a:extLst>
          </p:cNvPr>
          <p:cNvPicPr>
            <a:picLocks noChangeAspect="1"/>
          </p:cNvPicPr>
          <p:nvPr/>
        </p:nvPicPr>
        <p:blipFill>
          <a:blip r:embed="rId2"/>
          <a:stretch>
            <a:fillRect/>
          </a:stretch>
        </p:blipFill>
        <p:spPr>
          <a:xfrm>
            <a:off x="6413771" y="1940138"/>
            <a:ext cx="5686498" cy="27756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85647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F7ACF8-3D6C-4D0E-BD6E-EAA046676E0F}"/>
              </a:ext>
            </a:extLst>
          </p:cNvPr>
          <p:cNvSpPr>
            <a:spLocks noGrp="1"/>
          </p:cNvSpPr>
          <p:nvPr>
            <p:ph type="title"/>
          </p:nvPr>
        </p:nvSpPr>
        <p:spPr/>
        <p:txBody>
          <a:bodyPr/>
          <a:lstStyle/>
          <a:p>
            <a:r>
              <a:rPr lang="en-US" dirty="0"/>
              <a:t>Sequential Search</a:t>
            </a:r>
          </a:p>
        </p:txBody>
      </p:sp>
      <p:sp>
        <p:nvSpPr>
          <p:cNvPr id="5" name="Content Placeholder 4">
            <a:extLst>
              <a:ext uri="{FF2B5EF4-FFF2-40B4-BE49-F238E27FC236}">
                <a16:creationId xmlns:a16="http://schemas.microsoft.com/office/drawing/2014/main" id="{1130E832-ACE6-41C1-A410-51C030A35D46}"/>
              </a:ext>
            </a:extLst>
          </p:cNvPr>
          <p:cNvSpPr>
            <a:spLocks noGrp="1"/>
          </p:cNvSpPr>
          <p:nvPr>
            <p:ph sz="half" idx="1"/>
          </p:nvPr>
        </p:nvSpPr>
        <p:spPr>
          <a:xfrm>
            <a:off x="757767" y="2010878"/>
            <a:ext cx="5499100" cy="3831122"/>
          </a:xfrm>
        </p:spPr>
        <p:txBody>
          <a:bodyPr>
            <a:normAutofit fontScale="92500"/>
          </a:bodyPr>
          <a:lstStyle/>
          <a:p>
            <a:r>
              <a:rPr lang="en-GB" sz="2800" dirty="0"/>
              <a:t>Another straightforward improvement can be incorporated in sequential search if a given list is known to be sorted: searching in such a list can be stopped as soon as an element greater than or equal to the search key is encountered.</a:t>
            </a:r>
          </a:p>
          <a:p>
            <a:pPr marL="0" indent="0">
              <a:buNone/>
            </a:pPr>
            <a:endParaRPr lang="en-US" dirty="0"/>
          </a:p>
        </p:txBody>
      </p:sp>
      <p:pic>
        <p:nvPicPr>
          <p:cNvPr id="7" name="Content Placeholder 6">
            <a:extLst>
              <a:ext uri="{FF2B5EF4-FFF2-40B4-BE49-F238E27FC236}">
                <a16:creationId xmlns:a16="http://schemas.microsoft.com/office/drawing/2014/main" id="{6C559C7F-7988-4E4B-AC97-9F0036F0C1DC}"/>
              </a:ext>
            </a:extLst>
          </p:cNvPr>
          <p:cNvPicPr>
            <a:picLocks noGrp="1" noChangeAspect="1"/>
          </p:cNvPicPr>
          <p:nvPr>
            <p:ph sz="half" idx="2"/>
          </p:nvPr>
        </p:nvPicPr>
        <p:blipFill>
          <a:blip r:embed="rId2"/>
          <a:stretch>
            <a:fillRect/>
          </a:stretch>
        </p:blipFill>
        <p:spPr>
          <a:xfrm>
            <a:off x="6413500" y="1786468"/>
            <a:ext cx="5499100" cy="4055532"/>
          </a:xfrm>
          <a:prstGeom prst="rect">
            <a:avLst/>
          </a:prstGeom>
        </p:spPr>
      </p:pic>
    </p:spTree>
    <p:extLst>
      <p:ext uri="{BB962C8B-B14F-4D97-AF65-F5344CB8AC3E}">
        <p14:creationId xmlns:p14="http://schemas.microsoft.com/office/powerpoint/2010/main" val="152246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178D-ADCA-4CED-8634-658FD4E40A02}"/>
              </a:ext>
            </a:extLst>
          </p:cNvPr>
          <p:cNvSpPr>
            <a:spLocks noGrp="1"/>
          </p:cNvSpPr>
          <p:nvPr>
            <p:ph type="title"/>
          </p:nvPr>
        </p:nvSpPr>
        <p:spPr/>
        <p:txBody>
          <a:bodyPr>
            <a:normAutofit/>
          </a:bodyPr>
          <a:lstStyle/>
          <a:p>
            <a:r>
              <a:rPr lang="en-US" dirty="0"/>
              <a:t>String Matching</a:t>
            </a:r>
            <a:br>
              <a:rPr lang="en-US" dirty="0"/>
            </a:br>
            <a:endParaRPr lang="en-GB" dirty="0"/>
          </a:p>
        </p:txBody>
      </p:sp>
      <p:sp>
        <p:nvSpPr>
          <p:cNvPr id="4" name="Text Placeholder 3">
            <a:extLst>
              <a:ext uri="{FF2B5EF4-FFF2-40B4-BE49-F238E27FC236}">
                <a16:creationId xmlns:a16="http://schemas.microsoft.com/office/drawing/2014/main" id="{18AA68A3-413C-443D-9781-E6FA9F989619}"/>
              </a:ext>
            </a:extLst>
          </p:cNvPr>
          <p:cNvSpPr>
            <a:spLocks noGrp="1"/>
          </p:cNvSpPr>
          <p:nvPr>
            <p:ph sz="half" idx="1"/>
          </p:nvPr>
        </p:nvSpPr>
        <p:spPr>
          <a:xfrm>
            <a:off x="274896" y="1864193"/>
            <a:ext cx="6138875" cy="4188917"/>
          </a:xfrm>
        </p:spPr>
        <p:txBody>
          <a:bodyPr>
            <a:normAutofit fontScale="92500" lnSpcReduction="20000"/>
          </a:bodyPr>
          <a:lstStyle/>
          <a:p>
            <a:pPr marL="285750" indent="-285750">
              <a:buFont typeface="Arial" panose="020B0604020202020204" pitchFamily="34" charset="0"/>
              <a:buChar char="•"/>
            </a:pPr>
            <a:r>
              <a:rPr lang="en-GB" dirty="0"/>
              <a:t>Problem : given a string of n characters called the text and a string of m characters (m ≤ n) called the pattern, find a substring of the text that matches the pattern.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Brute-force Solution: align the pattern against the first m characters of the text and start matching the corresponding pairs of characters from left to right until either all the m pairs of the characters match (then the algorithm can stop) or a mismatching pair is encountered. In the latter case, shift the pattern one position to the right and resume the character comparisons, starting again with the first character of the pattern and its counterpart in the text. </a:t>
            </a:r>
          </a:p>
        </p:txBody>
      </p:sp>
      <p:sp>
        <p:nvSpPr>
          <p:cNvPr id="3" name="Content Placeholder 2">
            <a:extLst>
              <a:ext uri="{FF2B5EF4-FFF2-40B4-BE49-F238E27FC236}">
                <a16:creationId xmlns:a16="http://schemas.microsoft.com/office/drawing/2014/main" id="{C84A8D31-13A0-4178-B143-8C31586E1374}"/>
              </a:ext>
            </a:extLst>
          </p:cNvPr>
          <p:cNvSpPr>
            <a:spLocks noGrp="1"/>
          </p:cNvSpPr>
          <p:nvPr>
            <p:ph sz="half" idx="2"/>
          </p:nvPr>
        </p:nvSpPr>
        <p:spPr/>
        <p:txBody>
          <a:bodyPr>
            <a:normAutofit fontScale="92500" lnSpcReduction="20000"/>
          </a:bodyPr>
          <a:lstStyle/>
          <a:p>
            <a:endParaRPr lang="en-US"/>
          </a:p>
        </p:txBody>
      </p:sp>
      <p:pic>
        <p:nvPicPr>
          <p:cNvPr id="6" name="Picture 5">
            <a:extLst>
              <a:ext uri="{FF2B5EF4-FFF2-40B4-BE49-F238E27FC236}">
                <a16:creationId xmlns:a16="http://schemas.microsoft.com/office/drawing/2014/main" id="{24DE707E-ED7B-4536-B7A7-F66C1D9F2790}"/>
              </a:ext>
            </a:extLst>
          </p:cNvPr>
          <p:cNvPicPr>
            <a:picLocks noChangeAspect="1"/>
          </p:cNvPicPr>
          <p:nvPr/>
        </p:nvPicPr>
        <p:blipFill>
          <a:blip r:embed="rId2"/>
          <a:stretch>
            <a:fillRect/>
          </a:stretch>
        </p:blipFill>
        <p:spPr>
          <a:xfrm>
            <a:off x="6413771" y="1609249"/>
            <a:ext cx="5503333" cy="38496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7663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E901F-2E96-4D57-99AA-77EEA7C1E9B6}"/>
              </a:ext>
            </a:extLst>
          </p:cNvPr>
          <p:cNvSpPr>
            <a:spLocks noGrp="1"/>
          </p:cNvSpPr>
          <p:nvPr>
            <p:ph type="title"/>
          </p:nvPr>
        </p:nvSpPr>
        <p:spPr/>
        <p:txBody>
          <a:bodyPr/>
          <a:lstStyle/>
          <a:p>
            <a:r>
              <a:rPr lang="en-US" dirty="0"/>
              <a:t>String Matching</a:t>
            </a:r>
          </a:p>
        </p:txBody>
      </p:sp>
      <p:sp>
        <p:nvSpPr>
          <p:cNvPr id="3" name="Content Placeholder 2">
            <a:extLst>
              <a:ext uri="{FF2B5EF4-FFF2-40B4-BE49-F238E27FC236}">
                <a16:creationId xmlns:a16="http://schemas.microsoft.com/office/drawing/2014/main" id="{465728CA-2041-4E8F-8A1C-5ECED88659DB}"/>
              </a:ext>
            </a:extLst>
          </p:cNvPr>
          <p:cNvSpPr>
            <a:spLocks noGrp="1"/>
          </p:cNvSpPr>
          <p:nvPr>
            <p:ph sz="half" idx="1"/>
          </p:nvPr>
        </p:nvSpPr>
        <p:spPr/>
        <p:txBody>
          <a:bodyPr/>
          <a:lstStyle/>
          <a:p>
            <a:r>
              <a:rPr lang="en-GB" dirty="0"/>
              <a:t>Note that the last position in the text that can still be a beginning of a matching substring is n − m (provided the text positions are indexed from 0 to n − 1). Beyond that position, there are not enough characters to match the entire pattern; hence, the algorithm need not make any comparisons there.</a:t>
            </a:r>
          </a:p>
          <a:p>
            <a:endParaRPr lang="en-US" dirty="0"/>
          </a:p>
        </p:txBody>
      </p:sp>
      <p:pic>
        <p:nvPicPr>
          <p:cNvPr id="5" name="Content Placeholder 4">
            <a:extLst>
              <a:ext uri="{FF2B5EF4-FFF2-40B4-BE49-F238E27FC236}">
                <a16:creationId xmlns:a16="http://schemas.microsoft.com/office/drawing/2014/main" id="{0B54142F-64E9-4F3B-AF6D-95DFC287D584}"/>
              </a:ext>
            </a:extLst>
          </p:cNvPr>
          <p:cNvPicPr>
            <a:picLocks noGrp="1" noChangeAspect="1"/>
          </p:cNvPicPr>
          <p:nvPr>
            <p:ph sz="half" idx="2"/>
          </p:nvPr>
        </p:nvPicPr>
        <p:blipFill>
          <a:blip r:embed="rId2"/>
          <a:stretch>
            <a:fillRect/>
          </a:stretch>
        </p:blipFill>
        <p:spPr>
          <a:xfrm>
            <a:off x="6057314" y="1776874"/>
            <a:ext cx="5856346" cy="4209059"/>
          </a:xfrm>
          <a:prstGeom prst="rect">
            <a:avLst/>
          </a:prstGeom>
        </p:spPr>
      </p:pic>
    </p:spTree>
    <p:extLst>
      <p:ext uri="{BB962C8B-B14F-4D97-AF65-F5344CB8AC3E}">
        <p14:creationId xmlns:p14="http://schemas.microsoft.com/office/powerpoint/2010/main" val="170321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F19C-F648-4E77-902E-AB2EC1663AE4}"/>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C0DA2585-F57C-4712-9659-E1911FBDF081}"/>
              </a:ext>
            </a:extLst>
          </p:cNvPr>
          <p:cNvSpPr>
            <a:spLocks noGrp="1"/>
          </p:cNvSpPr>
          <p:nvPr>
            <p:ph idx="1"/>
          </p:nvPr>
        </p:nvSpPr>
        <p:spPr/>
        <p:txBody>
          <a:bodyPr>
            <a:normAutofit fontScale="92500" lnSpcReduction="20000"/>
          </a:bodyPr>
          <a:lstStyle/>
          <a:p>
            <a:r>
              <a:rPr lang="en-GB" dirty="0"/>
              <a:t>Brute Force and Exhaustive Search</a:t>
            </a:r>
          </a:p>
          <a:p>
            <a:r>
              <a:rPr lang="en-US" dirty="0"/>
              <a:t>Selection Sort</a:t>
            </a:r>
          </a:p>
          <a:p>
            <a:r>
              <a:rPr lang="en-US" dirty="0"/>
              <a:t>Bubble Sort</a:t>
            </a:r>
          </a:p>
          <a:p>
            <a:r>
              <a:rPr lang="en-US" dirty="0"/>
              <a:t>Insertion Sort</a:t>
            </a:r>
          </a:p>
          <a:p>
            <a:r>
              <a:rPr lang="en-US" dirty="0"/>
              <a:t>Sequential Search</a:t>
            </a:r>
          </a:p>
          <a:p>
            <a:r>
              <a:rPr lang="en-US" dirty="0"/>
              <a:t>String Matching</a:t>
            </a:r>
          </a:p>
          <a:p>
            <a:r>
              <a:rPr lang="en-GB" dirty="0"/>
              <a:t>Depth-First Search (DFS)</a:t>
            </a:r>
          </a:p>
          <a:p>
            <a:r>
              <a:rPr lang="en-GB" dirty="0"/>
              <a:t>Breadth-First Search (BFS)</a:t>
            </a:r>
            <a:endParaRPr lang="en-US" dirty="0"/>
          </a:p>
        </p:txBody>
      </p:sp>
    </p:spTree>
    <p:extLst>
      <p:ext uri="{BB962C8B-B14F-4D97-AF65-F5344CB8AC3E}">
        <p14:creationId xmlns:p14="http://schemas.microsoft.com/office/powerpoint/2010/main" val="962811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F4D9-3357-42DF-A004-648C9E71696E}"/>
              </a:ext>
            </a:extLst>
          </p:cNvPr>
          <p:cNvSpPr>
            <a:spLocks noGrp="1"/>
          </p:cNvSpPr>
          <p:nvPr>
            <p:ph type="title"/>
          </p:nvPr>
        </p:nvSpPr>
        <p:spPr/>
        <p:txBody>
          <a:bodyPr/>
          <a:lstStyle/>
          <a:p>
            <a:r>
              <a:rPr lang="en-GB" dirty="0"/>
              <a:t>Depth-First Search (DFS)</a:t>
            </a:r>
          </a:p>
        </p:txBody>
      </p:sp>
      <p:sp>
        <p:nvSpPr>
          <p:cNvPr id="3" name="Content Placeholder 2">
            <a:extLst>
              <a:ext uri="{FF2B5EF4-FFF2-40B4-BE49-F238E27FC236}">
                <a16:creationId xmlns:a16="http://schemas.microsoft.com/office/drawing/2014/main" id="{2C079BBE-0451-44D1-B086-737209971D46}"/>
              </a:ext>
            </a:extLst>
          </p:cNvPr>
          <p:cNvSpPr>
            <a:spLocks noGrp="1"/>
          </p:cNvSpPr>
          <p:nvPr>
            <p:ph idx="1"/>
          </p:nvPr>
        </p:nvSpPr>
        <p:spPr>
          <a:xfrm>
            <a:off x="330201" y="2015732"/>
            <a:ext cx="11209866" cy="3927868"/>
          </a:xfrm>
        </p:spPr>
        <p:txBody>
          <a:bodyPr>
            <a:normAutofit fontScale="92500"/>
          </a:bodyPr>
          <a:lstStyle/>
          <a:p>
            <a:pPr>
              <a:buFont typeface="Arial" panose="020B0604020202020204" pitchFamily="34" charset="0"/>
              <a:buChar char="•"/>
            </a:pPr>
            <a:r>
              <a:rPr lang="en-GB" dirty="0"/>
              <a:t>Depth-first search starts a graph’s traversal at an arbitrary vertex by marking it as visited. </a:t>
            </a:r>
          </a:p>
          <a:p>
            <a:pPr>
              <a:buFont typeface="Arial" panose="020B0604020202020204" pitchFamily="34" charset="0"/>
              <a:buChar char="•"/>
            </a:pPr>
            <a:r>
              <a:rPr lang="en-GB" dirty="0"/>
              <a:t>On each iteration, the algorithm proceeds to an unvisited vertex that is adjacent to the one it is currently in. (If there are several such vertices, a tie can be resolved by the alphabetical order of the vertices.) </a:t>
            </a:r>
          </a:p>
          <a:p>
            <a:pPr>
              <a:buFont typeface="Arial" panose="020B0604020202020204" pitchFamily="34" charset="0"/>
              <a:buChar char="•"/>
            </a:pPr>
            <a:r>
              <a:rPr lang="en-GB" dirty="0"/>
              <a:t>This process continues until a dead end—a vertex with no adjacent unvisited vertices— is encountered. </a:t>
            </a:r>
          </a:p>
          <a:p>
            <a:pPr>
              <a:buFont typeface="Arial" panose="020B0604020202020204" pitchFamily="34" charset="0"/>
              <a:buChar char="•"/>
            </a:pPr>
            <a:r>
              <a:rPr lang="en-GB" dirty="0"/>
              <a:t>At a dead end, the algorithm backs up one edge to the vertex it came from and tries to continue visiting unvisited vertices from there. </a:t>
            </a:r>
          </a:p>
          <a:p>
            <a:pPr>
              <a:buFont typeface="Arial" panose="020B0604020202020204" pitchFamily="34" charset="0"/>
              <a:buChar char="•"/>
            </a:pPr>
            <a:r>
              <a:rPr lang="en-GB" dirty="0"/>
              <a:t>The algorithm eventually halts after backing up to the starting vertex, with the latter being a dead end. By then, all the vertices in the same connected component as the starting vertex have been visited. </a:t>
            </a:r>
          </a:p>
          <a:p>
            <a:pPr>
              <a:buFont typeface="Arial" panose="020B0604020202020204" pitchFamily="34" charset="0"/>
              <a:buChar char="•"/>
            </a:pPr>
            <a:r>
              <a:rPr lang="en-GB" dirty="0"/>
              <a:t>If unvisited vertices still remain, the depth-first search must be restarted at any one of them.</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450742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48C0-F4AF-4E1A-AB71-3480A6A87B9E}"/>
              </a:ext>
            </a:extLst>
          </p:cNvPr>
          <p:cNvSpPr>
            <a:spLocks noGrp="1"/>
          </p:cNvSpPr>
          <p:nvPr>
            <p:ph type="title"/>
          </p:nvPr>
        </p:nvSpPr>
        <p:spPr/>
        <p:txBody>
          <a:bodyPr>
            <a:normAutofit/>
          </a:bodyPr>
          <a:lstStyle/>
          <a:p>
            <a:r>
              <a:rPr lang="en-GB" dirty="0"/>
              <a:t>Depth-First Search (DFS)</a:t>
            </a:r>
          </a:p>
        </p:txBody>
      </p:sp>
      <p:sp>
        <p:nvSpPr>
          <p:cNvPr id="4" name="Text Placeholder 3">
            <a:extLst>
              <a:ext uri="{FF2B5EF4-FFF2-40B4-BE49-F238E27FC236}">
                <a16:creationId xmlns:a16="http://schemas.microsoft.com/office/drawing/2014/main" id="{B465578B-B676-483A-8116-18333D2C6B37}"/>
              </a:ext>
            </a:extLst>
          </p:cNvPr>
          <p:cNvSpPr>
            <a:spLocks noGrp="1"/>
          </p:cNvSpPr>
          <p:nvPr>
            <p:ph sz="half" idx="1"/>
          </p:nvPr>
        </p:nvSpPr>
        <p:spPr>
          <a:xfrm>
            <a:off x="149376" y="1864195"/>
            <a:ext cx="5943107" cy="4188916"/>
          </a:xfrm>
        </p:spPr>
        <p:txBody>
          <a:bodyPr>
            <a:normAutofit fontScale="70000" lnSpcReduction="20000"/>
          </a:bodyPr>
          <a:lstStyle/>
          <a:p>
            <a:pPr marL="285750" indent="-285750">
              <a:buFont typeface="Arial" panose="020B0604020202020204" pitchFamily="34" charset="0"/>
              <a:buChar char="•"/>
            </a:pPr>
            <a:r>
              <a:rPr lang="en-GB" dirty="0"/>
              <a:t>It is convenient to use a stack to trace the operation of depth-first search. We push a vertex onto the stack when the vertex is reached for the first time, and we pop a vertex off the stack when it becomes a dead end. </a:t>
            </a:r>
          </a:p>
          <a:p>
            <a:pPr marL="285750" indent="-285750">
              <a:buFont typeface="Arial" panose="020B0604020202020204" pitchFamily="34" charset="0"/>
              <a:buChar char="•"/>
            </a:pPr>
            <a:r>
              <a:rPr lang="en-GB" dirty="0"/>
              <a:t>It is also very useful to accompany a depth-first search traversal by constructing the so-called </a:t>
            </a:r>
            <a:r>
              <a:rPr lang="en-GB" b="1" dirty="0"/>
              <a:t>depth-first search forest</a:t>
            </a: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starting vertex of the traversal serves as the root of the first tree in such a forest. Whenever a new unvisited vertex is reached for the first time, it is attached as a child to the vertex from which it is being reached. Such an edge is called a </a:t>
            </a:r>
            <a:r>
              <a:rPr lang="en-GB" b="1" dirty="0"/>
              <a:t>tree edge</a:t>
            </a:r>
            <a:r>
              <a:rPr lang="en-GB" dirty="0"/>
              <a:t> because the set of all such edges forms a forest. </a:t>
            </a:r>
          </a:p>
          <a:p>
            <a:pPr marL="285750" indent="-285750">
              <a:buFont typeface="Arial" panose="020B0604020202020204" pitchFamily="34" charset="0"/>
              <a:buChar char="•"/>
            </a:pPr>
            <a:r>
              <a:rPr lang="en-GB" dirty="0"/>
              <a:t>The algorithm may also encounter an edge leading to a previously visited vertex other than its immediate predecessor (i.e., its parent in the tree). Such an edge is called a </a:t>
            </a:r>
            <a:r>
              <a:rPr lang="en-GB" b="1" dirty="0"/>
              <a:t>back edge</a:t>
            </a:r>
            <a:r>
              <a:rPr lang="en-GB" dirty="0"/>
              <a:t> because it connects a vertex to its ancestor, other than the parent, in the depth-first search forest.</a:t>
            </a:r>
          </a:p>
        </p:txBody>
      </p:sp>
      <p:pic>
        <p:nvPicPr>
          <p:cNvPr id="6" name="Picture 5">
            <a:extLst>
              <a:ext uri="{FF2B5EF4-FFF2-40B4-BE49-F238E27FC236}">
                <a16:creationId xmlns:a16="http://schemas.microsoft.com/office/drawing/2014/main" id="{A1281F7E-56BC-4F40-96E2-0E11215D5B37}"/>
              </a:ext>
            </a:extLst>
          </p:cNvPr>
          <p:cNvPicPr>
            <a:picLocks noChangeAspect="1"/>
          </p:cNvPicPr>
          <p:nvPr/>
        </p:nvPicPr>
        <p:blipFill>
          <a:blip r:embed="rId2"/>
          <a:stretch>
            <a:fillRect/>
          </a:stretch>
        </p:blipFill>
        <p:spPr>
          <a:xfrm>
            <a:off x="8099107" y="0"/>
            <a:ext cx="4092893" cy="2730727"/>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A44F057D-0454-471B-88DF-3B1B74E48706}"/>
              </a:ext>
            </a:extLst>
          </p:cNvPr>
          <p:cNvPicPr>
            <a:picLocks noChangeAspect="1"/>
          </p:cNvPicPr>
          <p:nvPr/>
        </p:nvPicPr>
        <p:blipFill>
          <a:blip r:embed="rId3"/>
          <a:stretch>
            <a:fillRect/>
          </a:stretch>
        </p:blipFill>
        <p:spPr>
          <a:xfrm>
            <a:off x="9582407" y="3079640"/>
            <a:ext cx="2535095" cy="3035854"/>
          </a:xfrm>
          <a:prstGeom prst="rect">
            <a:avLst/>
          </a:prstGeom>
          <a:ln>
            <a:noFill/>
          </a:ln>
          <a:effectLst>
            <a:outerShdw blurRad="190500" algn="tl" rotWithShape="0">
              <a:srgbClr val="000000">
                <a:alpha val="70000"/>
              </a:srgbClr>
            </a:outerShdw>
          </a:effectLst>
        </p:spPr>
      </p:pic>
      <p:sp>
        <p:nvSpPr>
          <p:cNvPr id="10" name="Rectangle 9">
            <a:extLst>
              <a:ext uri="{FF2B5EF4-FFF2-40B4-BE49-F238E27FC236}">
                <a16:creationId xmlns:a16="http://schemas.microsoft.com/office/drawing/2014/main" id="{570E5F55-3D84-4CF5-B336-D0EDC005D4E0}"/>
              </a:ext>
            </a:extLst>
          </p:cNvPr>
          <p:cNvSpPr/>
          <p:nvPr/>
        </p:nvSpPr>
        <p:spPr>
          <a:xfrm>
            <a:off x="6344626" y="3429000"/>
            <a:ext cx="3129574" cy="792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a, c, d, f, b, e, g, h, </a:t>
            </a:r>
            <a:r>
              <a:rPr lang="en-US" sz="2600" b="1" dirty="0" err="1"/>
              <a:t>i</a:t>
            </a:r>
            <a:r>
              <a:rPr lang="en-US" sz="2600" b="1" dirty="0"/>
              <a:t>, j</a:t>
            </a:r>
            <a:endParaRPr lang="en-GB" sz="2600" b="1" dirty="0"/>
          </a:p>
        </p:txBody>
      </p:sp>
    </p:spTree>
    <p:extLst>
      <p:ext uri="{BB962C8B-B14F-4D97-AF65-F5344CB8AC3E}">
        <p14:creationId xmlns:p14="http://schemas.microsoft.com/office/powerpoint/2010/main" val="916861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3709-810F-49BE-B076-8ED9CBE864D8}"/>
              </a:ext>
            </a:extLst>
          </p:cNvPr>
          <p:cNvSpPr>
            <a:spLocks noGrp="1"/>
          </p:cNvSpPr>
          <p:nvPr>
            <p:ph type="title"/>
          </p:nvPr>
        </p:nvSpPr>
        <p:spPr>
          <a:xfrm>
            <a:off x="287867" y="642575"/>
            <a:ext cx="9605635" cy="1059305"/>
          </a:xfrm>
        </p:spPr>
        <p:txBody>
          <a:bodyPr/>
          <a:lstStyle/>
          <a:p>
            <a:r>
              <a:rPr lang="en-GB" dirty="0"/>
              <a:t>Depth-First Search (DFS)</a:t>
            </a:r>
          </a:p>
        </p:txBody>
      </p:sp>
      <p:sp>
        <p:nvSpPr>
          <p:cNvPr id="4" name="Text Placeholder 3">
            <a:extLst>
              <a:ext uri="{FF2B5EF4-FFF2-40B4-BE49-F238E27FC236}">
                <a16:creationId xmlns:a16="http://schemas.microsoft.com/office/drawing/2014/main" id="{D03E379F-A28D-4479-8396-E8E4834F03B1}"/>
              </a:ext>
            </a:extLst>
          </p:cNvPr>
          <p:cNvSpPr>
            <a:spLocks noGrp="1"/>
          </p:cNvSpPr>
          <p:nvPr>
            <p:ph sz="half" idx="1"/>
          </p:nvPr>
        </p:nvSpPr>
        <p:spPr>
          <a:xfrm>
            <a:off x="287867" y="2010878"/>
            <a:ext cx="5804616" cy="4110522"/>
          </a:xfrm>
        </p:spPr>
        <p:txBody>
          <a:bodyPr>
            <a:normAutofit/>
          </a:bodyPr>
          <a:lstStyle/>
          <a:p>
            <a:pPr marL="285750" indent="-285750">
              <a:buFont typeface="Arial" panose="020B0604020202020204" pitchFamily="34" charset="0"/>
              <a:buChar char="•"/>
            </a:pPr>
            <a:r>
              <a:rPr lang="en-GB" dirty="0"/>
              <a:t>The brevity of the DFS pseudocode and the ease with which it can be performed by hand may create a wrong impression about the level of sophistication of this algorithm. </a:t>
            </a:r>
          </a:p>
          <a:p>
            <a:pPr marL="285750" indent="-285750">
              <a:buFont typeface="Arial" panose="020B0604020202020204" pitchFamily="34" charset="0"/>
              <a:buChar char="•"/>
            </a:pPr>
            <a:r>
              <a:rPr lang="en-GB" dirty="0"/>
              <a:t>To appreciate its true power and depth, you should trace the algorithm’s action by looking not at a graph’s diagram but at its adjacency matrix or adjacency lists.</a:t>
            </a:r>
          </a:p>
        </p:txBody>
      </p:sp>
      <p:sp>
        <p:nvSpPr>
          <p:cNvPr id="3" name="Content Placeholder 2">
            <a:extLst>
              <a:ext uri="{FF2B5EF4-FFF2-40B4-BE49-F238E27FC236}">
                <a16:creationId xmlns:a16="http://schemas.microsoft.com/office/drawing/2014/main" id="{C75F04E6-949A-417B-B437-860DD4BD91AC}"/>
              </a:ext>
            </a:extLst>
          </p:cNvPr>
          <p:cNvSpPr>
            <a:spLocks noGrp="1"/>
          </p:cNvSpPr>
          <p:nvPr>
            <p:ph sz="half" idx="2"/>
          </p:nvPr>
        </p:nvSpPr>
        <p:spPr/>
        <p:txBody>
          <a:bodyPr>
            <a:normAutofit/>
          </a:bodyPr>
          <a:lstStyle/>
          <a:p>
            <a:endParaRPr lang="en-US"/>
          </a:p>
        </p:txBody>
      </p:sp>
      <p:pic>
        <p:nvPicPr>
          <p:cNvPr id="8" name="Picture 7">
            <a:extLst>
              <a:ext uri="{FF2B5EF4-FFF2-40B4-BE49-F238E27FC236}">
                <a16:creationId xmlns:a16="http://schemas.microsoft.com/office/drawing/2014/main" id="{C05D165B-E873-463A-919A-1514BE79F458}"/>
              </a:ext>
            </a:extLst>
          </p:cNvPr>
          <p:cNvPicPr>
            <a:picLocks noChangeAspect="1"/>
          </p:cNvPicPr>
          <p:nvPr/>
        </p:nvPicPr>
        <p:blipFill>
          <a:blip r:embed="rId2"/>
          <a:stretch>
            <a:fillRect/>
          </a:stretch>
        </p:blipFill>
        <p:spPr>
          <a:xfrm>
            <a:off x="6273800" y="340042"/>
            <a:ext cx="5804616" cy="56292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5541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E3B54-0F9B-47A5-B206-66096A7FF731}"/>
              </a:ext>
            </a:extLst>
          </p:cNvPr>
          <p:cNvSpPr>
            <a:spLocks noGrp="1"/>
          </p:cNvSpPr>
          <p:nvPr>
            <p:ph type="title"/>
          </p:nvPr>
        </p:nvSpPr>
        <p:spPr>
          <a:xfrm>
            <a:off x="270933" y="694822"/>
            <a:ext cx="9605635" cy="1059305"/>
          </a:xfrm>
        </p:spPr>
        <p:txBody>
          <a:bodyPr/>
          <a:lstStyle/>
          <a:p>
            <a:r>
              <a:rPr lang="en-GB" dirty="0"/>
              <a:t>Depth-First Search (DFS)</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666220E-2F40-4060-B8DE-DB0B60520076}"/>
                  </a:ext>
                </a:extLst>
              </p:cNvPr>
              <p:cNvSpPr>
                <a:spLocks noGrp="1"/>
              </p:cNvSpPr>
              <p:nvPr>
                <p:ph sz="half" idx="1"/>
              </p:nvPr>
            </p:nvSpPr>
            <p:spPr>
              <a:xfrm>
                <a:off x="270933" y="2010878"/>
                <a:ext cx="5821550" cy="3712589"/>
              </a:xfrm>
            </p:spPr>
            <p:txBody>
              <a:bodyPr>
                <a:normAutofit/>
              </a:bodyPr>
              <a:lstStyle/>
              <a:p>
                <a:r>
                  <a:rPr lang="en-GB" dirty="0"/>
                  <a:t>This algorithm is quite efficient since it takes just the time proportional to the size of the data structure used for representing the graph in question. Thus, for the adjacency matrix representation, the traversal time is in (</a:t>
                </a:r>
                <a14:m>
                  <m:oMath xmlns:m="http://schemas.openxmlformats.org/officeDocument/2006/math">
                    <m:sSup>
                      <m:sSupPr>
                        <m:ctrlPr>
                          <a:rPr lang="en-GB"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e>
                      <m:sup>
                        <m:r>
                          <a:rPr lang="en-GB" i="1">
                            <a:latin typeface="Cambria Math" panose="02040503050406030204" pitchFamily="18" charset="0"/>
                          </a:rPr>
                          <m:t>2</m:t>
                        </m:r>
                      </m:sup>
                    </m:sSup>
                  </m:oMath>
                </a14:m>
                <a:r>
                  <a:rPr lang="en-GB" dirty="0"/>
                  <a:t>), and for the adjacency list representation, it is in (|V|+|E|) where |V| and |E| are the number of the graph’s vertices and edges, respectively.</a:t>
                </a:r>
              </a:p>
              <a:p>
                <a:endParaRPr lang="en-US" dirty="0"/>
              </a:p>
            </p:txBody>
          </p:sp>
        </mc:Choice>
        <mc:Fallback>
          <p:sp>
            <p:nvSpPr>
              <p:cNvPr id="3" name="Content Placeholder 2">
                <a:extLst>
                  <a:ext uri="{FF2B5EF4-FFF2-40B4-BE49-F238E27FC236}">
                    <a16:creationId xmlns:a16="http://schemas.microsoft.com/office/drawing/2014/main" id="{F666220E-2F40-4060-B8DE-DB0B60520076}"/>
                  </a:ext>
                </a:extLst>
              </p:cNvPr>
              <p:cNvSpPr>
                <a:spLocks noGrp="1" noRot="1" noChangeAspect="1" noMove="1" noResize="1" noEditPoints="1" noAdjustHandles="1" noChangeArrowheads="1" noChangeShapeType="1" noTextEdit="1"/>
              </p:cNvSpPr>
              <p:nvPr>
                <p:ph sz="half" idx="1"/>
              </p:nvPr>
            </p:nvSpPr>
            <p:spPr>
              <a:xfrm>
                <a:off x="270933" y="2010878"/>
                <a:ext cx="5821550" cy="3712589"/>
              </a:xfrm>
              <a:blipFill>
                <a:blip r:embed="rId2"/>
                <a:stretch>
                  <a:fillRect l="-942" t="-164" r="-209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E8609C3-AE84-44AD-A48E-4D5495F2904A}"/>
              </a:ext>
            </a:extLst>
          </p:cNvPr>
          <p:cNvPicPr>
            <a:picLocks noChangeAspect="1"/>
          </p:cNvPicPr>
          <p:nvPr/>
        </p:nvPicPr>
        <p:blipFill>
          <a:blip r:embed="rId3"/>
          <a:stretch>
            <a:fillRect/>
          </a:stretch>
        </p:blipFill>
        <p:spPr>
          <a:xfrm>
            <a:off x="6173963" y="-172303"/>
            <a:ext cx="6194073" cy="6488436"/>
          </a:xfrm>
          <a:prstGeom prst="rect">
            <a:avLst/>
          </a:prstGeom>
        </p:spPr>
      </p:pic>
    </p:spTree>
    <p:extLst>
      <p:ext uri="{BB962C8B-B14F-4D97-AF65-F5344CB8AC3E}">
        <p14:creationId xmlns:p14="http://schemas.microsoft.com/office/powerpoint/2010/main" val="2921563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6C3D-8B10-43CB-85E7-FC47BB16EB85}"/>
              </a:ext>
            </a:extLst>
          </p:cNvPr>
          <p:cNvSpPr>
            <a:spLocks noGrp="1"/>
          </p:cNvSpPr>
          <p:nvPr>
            <p:ph type="title"/>
          </p:nvPr>
        </p:nvSpPr>
        <p:spPr/>
        <p:txBody>
          <a:bodyPr/>
          <a:lstStyle/>
          <a:p>
            <a:r>
              <a:rPr lang="en-GB" dirty="0"/>
              <a:t>Breadth-First Search (BFS)</a:t>
            </a:r>
          </a:p>
        </p:txBody>
      </p:sp>
      <p:sp>
        <p:nvSpPr>
          <p:cNvPr id="3" name="Content Placeholder 2">
            <a:extLst>
              <a:ext uri="{FF2B5EF4-FFF2-40B4-BE49-F238E27FC236}">
                <a16:creationId xmlns:a16="http://schemas.microsoft.com/office/drawing/2014/main" id="{0B2D6AD9-5817-4F9C-ADFF-E3D11974B965}"/>
              </a:ext>
            </a:extLst>
          </p:cNvPr>
          <p:cNvSpPr>
            <a:spLocks noGrp="1"/>
          </p:cNvSpPr>
          <p:nvPr>
            <p:ph idx="1"/>
          </p:nvPr>
        </p:nvSpPr>
        <p:spPr>
          <a:xfrm>
            <a:off x="270933" y="2015732"/>
            <a:ext cx="11700934" cy="3953268"/>
          </a:xfrm>
        </p:spPr>
        <p:txBody>
          <a:bodyPr/>
          <a:lstStyle/>
          <a:p>
            <a:pPr>
              <a:buFont typeface="Arial" panose="020B0604020202020204" pitchFamily="34" charset="0"/>
              <a:buChar char="•"/>
            </a:pPr>
            <a:r>
              <a:rPr lang="en-GB" dirty="0"/>
              <a:t>If depth-first search is a traversal for the brave (the algorithm goes as far from “home” as it can), breadth-first search is a traversal for the cautious. </a:t>
            </a:r>
          </a:p>
          <a:p>
            <a:pPr>
              <a:buFont typeface="Arial" panose="020B0604020202020204" pitchFamily="34" charset="0"/>
              <a:buChar char="•"/>
            </a:pPr>
            <a:r>
              <a:rPr lang="en-GB" dirty="0"/>
              <a:t>It proceeds in a concentric manner by visiting first all the vertices that are adjacent to a starting vertex, then all unvisited vertices two edges apart from it, and so on, until all the vertices in the same connected component as the starting vertex are visited. </a:t>
            </a:r>
          </a:p>
          <a:p>
            <a:pPr>
              <a:buFont typeface="Arial" panose="020B0604020202020204" pitchFamily="34" charset="0"/>
              <a:buChar char="•"/>
            </a:pPr>
            <a:r>
              <a:rPr lang="en-GB" dirty="0"/>
              <a:t>If there still remain unvisited vertices, the algorithm has to be restarted at an arbitrary vertex of another connected component of the graph.</a:t>
            </a:r>
          </a:p>
        </p:txBody>
      </p:sp>
    </p:spTree>
    <p:extLst>
      <p:ext uri="{BB962C8B-B14F-4D97-AF65-F5344CB8AC3E}">
        <p14:creationId xmlns:p14="http://schemas.microsoft.com/office/powerpoint/2010/main" val="2884842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48C0-F4AF-4E1A-AB71-3480A6A87B9E}"/>
              </a:ext>
            </a:extLst>
          </p:cNvPr>
          <p:cNvSpPr>
            <a:spLocks noGrp="1"/>
          </p:cNvSpPr>
          <p:nvPr>
            <p:ph type="title"/>
          </p:nvPr>
        </p:nvSpPr>
        <p:spPr/>
        <p:txBody>
          <a:bodyPr>
            <a:normAutofit/>
          </a:bodyPr>
          <a:lstStyle/>
          <a:p>
            <a:r>
              <a:rPr lang="en-GB" dirty="0"/>
              <a:t>Breadth-First Search (BFS)</a:t>
            </a:r>
          </a:p>
        </p:txBody>
      </p:sp>
      <p:sp>
        <p:nvSpPr>
          <p:cNvPr id="4" name="Text Placeholder 3">
            <a:extLst>
              <a:ext uri="{FF2B5EF4-FFF2-40B4-BE49-F238E27FC236}">
                <a16:creationId xmlns:a16="http://schemas.microsoft.com/office/drawing/2014/main" id="{B465578B-B676-483A-8116-18333D2C6B37}"/>
              </a:ext>
            </a:extLst>
          </p:cNvPr>
          <p:cNvSpPr>
            <a:spLocks noGrp="1"/>
          </p:cNvSpPr>
          <p:nvPr>
            <p:ph sz="half" idx="1"/>
          </p:nvPr>
        </p:nvSpPr>
        <p:spPr>
          <a:xfrm>
            <a:off x="93132" y="2010878"/>
            <a:ext cx="7907867" cy="4019581"/>
          </a:xfrm>
        </p:spPr>
        <p:txBody>
          <a:bodyPr>
            <a:normAutofit fontScale="85000" lnSpcReduction="20000"/>
          </a:bodyPr>
          <a:lstStyle/>
          <a:p>
            <a:pPr marL="285750" indent="-285750">
              <a:buFont typeface="Arial" panose="020B0604020202020204" pitchFamily="34" charset="0"/>
              <a:buChar char="•"/>
            </a:pPr>
            <a:r>
              <a:rPr lang="en-GB" dirty="0"/>
              <a:t>It is convenient to use a queue to trace the operation of breadth-first search. The queue is initialized with the traversal’s starting vertex, which is marked as visited. On each iteration, the algorithm identifies all unvisited vertices that are adjacent to the front vertex, marks them as visited, and adds them to the queue; after that, the front vertex is removed from the queue.</a:t>
            </a:r>
          </a:p>
          <a:p>
            <a:pPr marL="285750" indent="-285750">
              <a:buFont typeface="Arial" panose="020B0604020202020204" pitchFamily="34" charset="0"/>
              <a:buChar char="•"/>
            </a:pPr>
            <a:r>
              <a:rPr lang="en-GB" dirty="0"/>
              <a:t>Similarly to a DFS traversal, it is useful to accompany a BFS traversal by constructing the so-called </a:t>
            </a:r>
            <a:r>
              <a:rPr lang="en-GB" b="1" dirty="0"/>
              <a:t>breadth-first search forest</a:t>
            </a:r>
            <a:r>
              <a:rPr lang="en-GB" dirty="0"/>
              <a:t>. </a:t>
            </a:r>
          </a:p>
          <a:p>
            <a:pPr marL="285750" indent="-285750">
              <a:buFont typeface="Arial" panose="020B0604020202020204" pitchFamily="34" charset="0"/>
              <a:buChar char="•"/>
            </a:pPr>
            <a:r>
              <a:rPr lang="en-GB" dirty="0"/>
              <a:t>The traversal’s starting vertex serves as the root of the first tree in such a forest. Whenever a new unvisited vertex is reached for the first time, the vertex is attached as a child to the vertex it is being reached from with an edge called a </a:t>
            </a:r>
            <a:r>
              <a:rPr lang="en-GB" b="1" dirty="0"/>
              <a:t>tree edge</a:t>
            </a:r>
            <a:r>
              <a:rPr lang="en-GB" dirty="0"/>
              <a:t>. </a:t>
            </a:r>
          </a:p>
          <a:p>
            <a:pPr marL="285750" indent="-285750">
              <a:buFont typeface="Arial" panose="020B0604020202020204" pitchFamily="34" charset="0"/>
              <a:buChar char="•"/>
            </a:pPr>
            <a:r>
              <a:rPr lang="en-GB" dirty="0"/>
              <a:t>If an edge leading to a previously visited vertex other than its immediate predecessor (i.e., its parent in the tree) is encountered, the edge is noted as a </a:t>
            </a:r>
            <a:r>
              <a:rPr lang="en-GB" b="1" dirty="0"/>
              <a:t>cross edge</a:t>
            </a:r>
            <a:r>
              <a:rPr lang="en-GB" dirty="0"/>
              <a:t>. </a:t>
            </a:r>
          </a:p>
        </p:txBody>
      </p:sp>
      <p:pic>
        <p:nvPicPr>
          <p:cNvPr id="6" name="Picture 5">
            <a:extLst>
              <a:ext uri="{FF2B5EF4-FFF2-40B4-BE49-F238E27FC236}">
                <a16:creationId xmlns:a16="http://schemas.microsoft.com/office/drawing/2014/main" id="{A1281F7E-56BC-4F40-96E2-0E11215D5B37}"/>
              </a:ext>
            </a:extLst>
          </p:cNvPr>
          <p:cNvPicPr>
            <a:picLocks noChangeAspect="1"/>
          </p:cNvPicPr>
          <p:nvPr/>
        </p:nvPicPr>
        <p:blipFill>
          <a:blip r:embed="rId2"/>
          <a:stretch>
            <a:fillRect/>
          </a:stretch>
        </p:blipFill>
        <p:spPr>
          <a:xfrm>
            <a:off x="8099107" y="0"/>
            <a:ext cx="4092893" cy="2730727"/>
          </a:xfrm>
          <a:prstGeom prst="rect">
            <a:avLst/>
          </a:prstGeom>
          <a:ln>
            <a:noFill/>
          </a:ln>
          <a:effectLst>
            <a:outerShdw blurRad="190500" algn="tl" rotWithShape="0">
              <a:srgbClr val="000000">
                <a:alpha val="70000"/>
              </a:srgbClr>
            </a:outerShdw>
          </a:effectLst>
        </p:spPr>
      </p:pic>
      <p:sp>
        <p:nvSpPr>
          <p:cNvPr id="10" name="Rectangle 9">
            <a:extLst>
              <a:ext uri="{FF2B5EF4-FFF2-40B4-BE49-F238E27FC236}">
                <a16:creationId xmlns:a16="http://schemas.microsoft.com/office/drawing/2014/main" id="{570E5F55-3D84-4CF5-B336-D0EDC005D4E0}"/>
              </a:ext>
            </a:extLst>
          </p:cNvPr>
          <p:cNvSpPr/>
          <p:nvPr/>
        </p:nvSpPr>
        <p:spPr>
          <a:xfrm>
            <a:off x="8580766" y="5237979"/>
            <a:ext cx="3129574" cy="792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a, c, d, e, f, b, g, h, j, </a:t>
            </a:r>
            <a:r>
              <a:rPr lang="en-US" sz="2600" b="1" dirty="0" err="1"/>
              <a:t>i</a:t>
            </a:r>
            <a:endParaRPr lang="en-GB" sz="2600" b="1" dirty="0"/>
          </a:p>
        </p:txBody>
      </p:sp>
      <p:pic>
        <p:nvPicPr>
          <p:cNvPr id="5" name="Picture 4">
            <a:extLst>
              <a:ext uri="{FF2B5EF4-FFF2-40B4-BE49-F238E27FC236}">
                <a16:creationId xmlns:a16="http://schemas.microsoft.com/office/drawing/2014/main" id="{61CE828A-0D0C-4ED2-80B6-D83D5422146F}"/>
              </a:ext>
            </a:extLst>
          </p:cNvPr>
          <p:cNvPicPr>
            <a:picLocks noChangeAspect="1"/>
          </p:cNvPicPr>
          <p:nvPr/>
        </p:nvPicPr>
        <p:blipFill>
          <a:blip r:embed="rId3"/>
          <a:stretch>
            <a:fillRect/>
          </a:stretch>
        </p:blipFill>
        <p:spPr>
          <a:xfrm>
            <a:off x="8296804" y="2880239"/>
            <a:ext cx="3697498" cy="22082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3360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3DBB-3B9C-4963-8D31-FDD31A395DF8}"/>
              </a:ext>
            </a:extLst>
          </p:cNvPr>
          <p:cNvSpPr>
            <a:spLocks noGrp="1"/>
          </p:cNvSpPr>
          <p:nvPr>
            <p:ph type="title"/>
          </p:nvPr>
        </p:nvSpPr>
        <p:spPr>
          <a:xfrm>
            <a:off x="255417" y="804889"/>
            <a:ext cx="9605635" cy="1059305"/>
          </a:xfrm>
        </p:spPr>
        <p:txBody>
          <a:bodyPr/>
          <a:lstStyle/>
          <a:p>
            <a:r>
              <a:rPr lang="en-GB" dirty="0"/>
              <a:t>Breadth-First Search (BFS)</a:t>
            </a:r>
          </a:p>
        </p:txBody>
      </p:sp>
      <mc:AlternateContent xmlns:mc="http://schemas.openxmlformats.org/markup-compatibility/2006">
        <mc:Choice xmlns:a14="http://schemas.microsoft.com/office/drawing/2010/main" Requires="a14">
          <p:sp>
            <p:nvSpPr>
              <p:cNvPr id="4" name="Text Placeholder 3">
                <a:extLst>
                  <a:ext uri="{FF2B5EF4-FFF2-40B4-BE49-F238E27FC236}">
                    <a16:creationId xmlns:a16="http://schemas.microsoft.com/office/drawing/2014/main" id="{35751E97-387B-42A5-BECC-A8F7C50A25C9}"/>
                  </a:ext>
                </a:extLst>
              </p:cNvPr>
              <p:cNvSpPr>
                <a:spLocks noGrp="1"/>
              </p:cNvSpPr>
              <p:nvPr>
                <p:ph sz="half" idx="1"/>
              </p:nvPr>
            </p:nvSpPr>
            <p:spPr>
              <a:xfrm>
                <a:off x="101600" y="2010878"/>
                <a:ext cx="6383867" cy="3737989"/>
              </a:xfrm>
            </p:spPr>
            <p:txBody>
              <a:bodyPr>
                <a:normAutofit fontScale="92500" lnSpcReduction="10000"/>
              </a:bodyPr>
              <a:lstStyle/>
              <a:p>
                <a:pPr marL="285750" indent="-285750">
                  <a:buFont typeface="Arial" panose="020B0604020202020204" pitchFamily="34" charset="0"/>
                  <a:buChar char="•"/>
                </a:pPr>
                <a:r>
                  <a:rPr lang="en-GB" dirty="0"/>
                  <a:t>Breadth-first search has the same efficiency as depth-first search: it is in (</a:t>
                </a:r>
                <a14:m>
                  <m:oMath xmlns:m="http://schemas.openxmlformats.org/officeDocument/2006/math">
                    <m:sSup>
                      <m:sSupPr>
                        <m:ctrlPr>
                          <a:rPr lang="en-GB"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e>
                      <m:sup>
                        <m:r>
                          <a:rPr lang="en-GB" i="1" smtClean="0">
                            <a:latin typeface="Cambria Math" panose="02040503050406030204" pitchFamily="18" charset="0"/>
                          </a:rPr>
                          <m:t>2</m:t>
                        </m:r>
                      </m:sup>
                    </m:sSup>
                  </m:oMath>
                </a14:m>
                <a:r>
                  <a:rPr lang="en-GB" dirty="0"/>
                  <a:t>) for the adjacency matrix representation and in (|V|+|E|) for the adjacency list representation.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Unlike depth-first search, it yields a single ordering of vertices because the queue is a FIFO (first-in first-out) structure and hence the order in which vertices are added to the queue is the same order in which they are removed from it.</a:t>
                </a:r>
              </a:p>
            </p:txBody>
          </p:sp>
        </mc:Choice>
        <mc:Fallback>
          <p:sp>
            <p:nvSpPr>
              <p:cNvPr id="4" name="Text Placeholder 3">
                <a:extLst>
                  <a:ext uri="{FF2B5EF4-FFF2-40B4-BE49-F238E27FC236}">
                    <a16:creationId xmlns:a16="http://schemas.microsoft.com/office/drawing/2014/main" id="{35751E97-387B-42A5-BECC-A8F7C50A25C9}"/>
                  </a:ext>
                </a:extLst>
              </p:cNvPr>
              <p:cNvSpPr>
                <a:spLocks noGrp="1" noRot="1" noChangeAspect="1" noMove="1" noResize="1" noEditPoints="1" noAdjustHandles="1" noChangeArrowheads="1" noChangeShapeType="1" noTextEdit="1"/>
              </p:cNvSpPr>
              <p:nvPr>
                <p:ph sz="half" idx="1"/>
              </p:nvPr>
            </p:nvSpPr>
            <p:spPr>
              <a:xfrm>
                <a:off x="101600" y="2010878"/>
                <a:ext cx="6383867" cy="3737989"/>
              </a:xfrm>
              <a:blipFill>
                <a:blip r:embed="rId2"/>
                <a:stretch>
                  <a:fillRect l="-764" t="-816" r="-162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EC7727F-D118-49EF-B740-12CC19D406C5}"/>
              </a:ext>
            </a:extLst>
          </p:cNvPr>
          <p:cNvPicPr>
            <a:picLocks noChangeAspect="1"/>
          </p:cNvPicPr>
          <p:nvPr/>
        </p:nvPicPr>
        <p:blipFill>
          <a:blip r:embed="rId3"/>
          <a:stretch>
            <a:fillRect/>
          </a:stretch>
        </p:blipFill>
        <p:spPr>
          <a:xfrm>
            <a:off x="6485467" y="0"/>
            <a:ext cx="5706533" cy="6146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8172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8703-8A7C-416E-ABA9-D67EEAFFB431}"/>
              </a:ext>
            </a:extLst>
          </p:cNvPr>
          <p:cNvSpPr>
            <a:spLocks noGrp="1"/>
          </p:cNvSpPr>
          <p:nvPr>
            <p:ph type="title"/>
          </p:nvPr>
        </p:nvSpPr>
        <p:spPr/>
        <p:txBody>
          <a:bodyPr/>
          <a:lstStyle/>
          <a:p>
            <a:r>
              <a:rPr lang="en-GB" dirty="0"/>
              <a:t>Brute Force and Exhaustive Search</a:t>
            </a:r>
            <a:endParaRPr lang="en-US" dirty="0"/>
          </a:p>
        </p:txBody>
      </p:sp>
      <p:sp>
        <p:nvSpPr>
          <p:cNvPr id="3" name="Content Placeholder 2">
            <a:extLst>
              <a:ext uri="{FF2B5EF4-FFF2-40B4-BE49-F238E27FC236}">
                <a16:creationId xmlns:a16="http://schemas.microsoft.com/office/drawing/2014/main" id="{59AF8E0E-ED8E-4B17-8531-F16F40B5712E}"/>
              </a:ext>
            </a:extLst>
          </p:cNvPr>
          <p:cNvSpPr>
            <a:spLocks noGrp="1"/>
          </p:cNvSpPr>
          <p:nvPr>
            <p:ph idx="1"/>
          </p:nvPr>
        </p:nvSpPr>
        <p:spPr/>
        <p:txBody>
          <a:bodyPr>
            <a:normAutofit/>
          </a:bodyPr>
          <a:lstStyle/>
          <a:p>
            <a:r>
              <a:rPr lang="en-GB" b="1" dirty="0"/>
              <a:t>Brute force</a:t>
            </a:r>
            <a:r>
              <a:rPr lang="en-GB" dirty="0"/>
              <a:t> is a straightforward approach to solving a problem, usually directly based on the problem statement and definitions of the concepts involved. </a:t>
            </a:r>
          </a:p>
          <a:p>
            <a:r>
              <a:rPr lang="en-GB" dirty="0"/>
              <a:t>The “force” implied by the strategy’s definition is that of a computer and not that of one’s intellect. “Just do it!” would be another way to describe the prescription of the brute-force approach. And often, the brute-force strategy is indeed the one that is easiest to apply.</a:t>
            </a:r>
          </a:p>
          <a:p>
            <a:endParaRPr lang="en-US" dirty="0"/>
          </a:p>
        </p:txBody>
      </p:sp>
    </p:spTree>
    <p:extLst>
      <p:ext uri="{BB962C8B-B14F-4D97-AF65-F5344CB8AC3E}">
        <p14:creationId xmlns:p14="http://schemas.microsoft.com/office/powerpoint/2010/main" val="194173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6E7B-8E95-4010-BE49-E3C859DF8E30}"/>
              </a:ext>
            </a:extLst>
          </p:cNvPr>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84D95DA-8606-4245-B5C6-C2C02BE57D49}"/>
                  </a:ext>
                </a:extLst>
              </p:cNvPr>
              <p:cNvSpPr>
                <a:spLocks noGrp="1"/>
              </p:cNvSpPr>
              <p:nvPr>
                <p:ph idx="1"/>
              </p:nvPr>
            </p:nvSpPr>
            <p:spPr/>
            <p:txBody>
              <a:bodyPr/>
              <a:lstStyle/>
              <a:p>
                <a:r>
                  <a:rPr lang="en-GB" dirty="0"/>
                  <a:t>As an example, consider the exponentiation problem: compute an </a:t>
                </a:r>
                <a14:m>
                  <m:oMath xmlns:m="http://schemas.openxmlformats.org/officeDocument/2006/math">
                    <m:sSup>
                      <m:sSupPr>
                        <m:ctrlPr>
                          <a:rPr lang="en-GB"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𝑛</m:t>
                        </m:r>
                      </m:sup>
                    </m:sSup>
                  </m:oMath>
                </a14:m>
                <a:r>
                  <a:rPr lang="en-GB" dirty="0"/>
                  <a:t> for a nonzero number </a:t>
                </a:r>
                <a14:m>
                  <m:oMath xmlns:m="http://schemas.openxmlformats.org/officeDocument/2006/math">
                    <m:r>
                      <a:rPr lang="en-US" i="1">
                        <a:latin typeface="Cambria Math" panose="02040503050406030204" pitchFamily="18" charset="0"/>
                      </a:rPr>
                      <m:t>𝑎</m:t>
                    </m:r>
                  </m:oMath>
                </a14:m>
                <a:r>
                  <a:rPr lang="en-GB" dirty="0"/>
                  <a:t> and a nonnegative integer </a:t>
                </a:r>
                <a14:m>
                  <m:oMath xmlns:m="http://schemas.openxmlformats.org/officeDocument/2006/math">
                    <m:r>
                      <a:rPr lang="en-US" i="1">
                        <a:latin typeface="Cambria Math" panose="02040503050406030204" pitchFamily="18" charset="0"/>
                      </a:rPr>
                      <m:t>𝑛</m:t>
                    </m:r>
                  </m:oMath>
                </a14:m>
                <a:r>
                  <a:rPr lang="en-GB" dirty="0"/>
                  <a:t>. Although this problem might seem trivial, it provides a useful vehicle for illustrating several algorithm design strategies, including the brute force.  </a:t>
                </a:r>
              </a:p>
              <a:p>
                <a:pPr lvl="1"/>
                <a:r>
                  <a:rPr lang="en-GB" dirty="0"/>
                  <a:t>By the definition of exponentiation, </a:t>
                </a:r>
                <a14:m>
                  <m:oMath xmlns:m="http://schemas.openxmlformats.org/officeDocument/2006/math">
                    <m:sSup>
                      <m:sSupPr>
                        <m:ctrlPr>
                          <a:rPr lang="en-GB"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𝑛</m:t>
                        </m:r>
                      </m:sup>
                    </m:sSup>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 ∗ …∗</m:t>
                    </m:r>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r>
                      <a:rPr lang="en-US" i="1">
                        <a:latin typeface="Cambria Math" panose="02040503050406030204" pitchFamily="18" charset="0"/>
                      </a:rPr>
                      <m:t>𝑡𝑖𝑚𝑒𝑠</m:t>
                    </m:r>
                    <m:r>
                      <a:rPr lang="en-US" i="1">
                        <a:latin typeface="Cambria Math" panose="02040503050406030204" pitchFamily="18" charset="0"/>
                      </a:rPr>
                      <m:t>)</m:t>
                    </m:r>
                  </m:oMath>
                </a14:m>
                <a:endParaRPr lang="en-GB" dirty="0"/>
              </a:p>
              <a:p>
                <a:pPr lvl="1"/>
                <a:r>
                  <a:rPr lang="en-GB" dirty="0"/>
                  <a:t>This suggests simply computing </a:t>
                </a:r>
                <a14:m>
                  <m:oMath xmlns:m="http://schemas.openxmlformats.org/officeDocument/2006/math">
                    <m:sSup>
                      <m:sSupPr>
                        <m:ctrlPr>
                          <a:rPr lang="en-GB"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𝑛</m:t>
                        </m:r>
                      </m:sup>
                    </m:sSup>
                  </m:oMath>
                </a14:m>
                <a:r>
                  <a:rPr lang="en-GB" dirty="0"/>
                  <a:t> by multiplying 1 by </a:t>
                </a:r>
                <a14:m>
                  <m:oMath xmlns:m="http://schemas.openxmlformats.org/officeDocument/2006/math">
                    <m:r>
                      <a:rPr lang="en-US" i="1">
                        <a:latin typeface="Cambria Math" panose="02040503050406030204" pitchFamily="18" charset="0"/>
                      </a:rPr>
                      <m:t>𝑎</m:t>
                    </m:r>
                  </m:oMath>
                </a14:m>
                <a:r>
                  <a:rPr lang="en-GB" dirty="0"/>
                  <a:t> </a:t>
                </a:r>
                <a14:m>
                  <m:oMath xmlns:m="http://schemas.openxmlformats.org/officeDocument/2006/math">
                    <m:r>
                      <a:rPr lang="en-US" i="1">
                        <a:latin typeface="Cambria Math" panose="02040503050406030204" pitchFamily="18" charset="0"/>
                      </a:rPr>
                      <m:t>𝑛</m:t>
                    </m:r>
                  </m:oMath>
                </a14:m>
                <a:r>
                  <a:rPr lang="en-GB" dirty="0"/>
                  <a:t> times</a:t>
                </a:r>
              </a:p>
              <a:p>
                <a:endParaRPr lang="en-US" dirty="0"/>
              </a:p>
            </p:txBody>
          </p:sp>
        </mc:Choice>
        <mc:Fallback>
          <p:sp>
            <p:nvSpPr>
              <p:cNvPr id="3" name="Content Placeholder 2">
                <a:extLst>
                  <a:ext uri="{FF2B5EF4-FFF2-40B4-BE49-F238E27FC236}">
                    <a16:creationId xmlns:a16="http://schemas.microsoft.com/office/drawing/2014/main" id="{384D95DA-8606-4245-B5C6-C2C02BE57D49}"/>
                  </a:ext>
                </a:extLst>
              </p:cNvPr>
              <p:cNvSpPr>
                <a:spLocks noGrp="1" noRot="1" noChangeAspect="1" noMove="1" noResize="1" noEditPoints="1" noAdjustHandles="1" noChangeArrowheads="1" noChangeShapeType="1" noTextEdit="1"/>
              </p:cNvSpPr>
              <p:nvPr>
                <p:ph idx="1"/>
              </p:nvPr>
            </p:nvSpPr>
            <p:spPr>
              <a:blipFill>
                <a:blip r:embed="rId2"/>
                <a:stretch>
                  <a:fillRect l="-571" t="-177"/>
                </a:stretch>
              </a:blipFill>
            </p:spPr>
            <p:txBody>
              <a:bodyPr/>
              <a:lstStyle/>
              <a:p>
                <a:r>
                  <a:rPr lang="en-US">
                    <a:noFill/>
                  </a:rPr>
                  <a:t> </a:t>
                </a:r>
              </a:p>
            </p:txBody>
          </p:sp>
        </mc:Fallback>
      </mc:AlternateContent>
    </p:spTree>
    <p:extLst>
      <p:ext uri="{BB962C8B-B14F-4D97-AF65-F5344CB8AC3E}">
        <p14:creationId xmlns:p14="http://schemas.microsoft.com/office/powerpoint/2010/main" val="1363185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2AAF-6897-4DB9-863E-BD606E7E1BA3}"/>
              </a:ext>
            </a:extLst>
          </p:cNvPr>
          <p:cNvSpPr>
            <a:spLocks noGrp="1"/>
          </p:cNvSpPr>
          <p:nvPr>
            <p:ph type="title"/>
          </p:nvPr>
        </p:nvSpPr>
        <p:spPr/>
        <p:txBody>
          <a:bodyPr/>
          <a:lstStyle/>
          <a:p>
            <a:r>
              <a:rPr lang="en-US" dirty="0"/>
              <a:t>Selection Sort</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0FB3BDC-E602-410D-9D63-2358BFF6E529}"/>
                  </a:ext>
                </a:extLst>
              </p:cNvPr>
              <p:cNvSpPr>
                <a:spLocks noGrp="1"/>
              </p:cNvSpPr>
              <p:nvPr>
                <p:ph idx="1"/>
              </p:nvPr>
            </p:nvSpPr>
            <p:spPr/>
            <p:txBody>
              <a:bodyPr>
                <a:normAutofit fontScale="70000" lnSpcReduction="20000"/>
              </a:bodyPr>
              <a:lstStyle/>
              <a:p>
                <a:r>
                  <a:rPr lang="en-GB" b="1" dirty="0"/>
                  <a:t>Problem of sorting</a:t>
                </a:r>
                <a:r>
                  <a:rPr lang="en-GB" dirty="0"/>
                  <a:t>: given </a:t>
                </a:r>
                <a:r>
                  <a:rPr lang="en-GB" sz="2000" dirty="0"/>
                  <a:t>a list of</a:t>
                </a:r>
                <a:r>
                  <a:rPr lang="en-GB" dirty="0"/>
                  <a:t> </a:t>
                </a:r>
                <a14:m>
                  <m:oMath xmlns:m="http://schemas.openxmlformats.org/officeDocument/2006/math">
                    <m:r>
                      <a:rPr lang="en-US" b="0" i="1" smtClean="0">
                        <a:latin typeface="Cambria Math" panose="02040503050406030204" pitchFamily="18" charset="0"/>
                      </a:rPr>
                      <m:t>𝑛</m:t>
                    </m:r>
                  </m:oMath>
                </a14:m>
                <a:r>
                  <a:rPr lang="en-GB" sz="2000" dirty="0"/>
                  <a:t> orderable items (e.g., numbers, characters from some alphabet, character strings), rearrange them in nondecreasing order.</a:t>
                </a:r>
              </a:p>
              <a:p>
                <a:r>
                  <a:rPr lang="en-GB" b="1" dirty="0"/>
                  <a:t>Selection sort</a:t>
                </a:r>
                <a:r>
                  <a:rPr lang="en-GB" dirty="0"/>
                  <a:t>: </a:t>
                </a:r>
              </a:p>
              <a:p>
                <a:pPr lvl="1">
                  <a:buFont typeface="Arial" panose="020B0604020202020204" pitchFamily="34" charset="0"/>
                  <a:buChar char="•"/>
                </a:pPr>
                <a:r>
                  <a:rPr lang="en-GB" dirty="0"/>
                  <a:t>scanning the entire given list to find its smallest element and exchange it with the first element, putting the smallest element in its final position in the sorted list. </a:t>
                </a:r>
              </a:p>
              <a:p>
                <a:pPr lvl="1">
                  <a:buFont typeface="Arial" panose="020B0604020202020204" pitchFamily="34" charset="0"/>
                  <a:buChar char="•"/>
                </a:pPr>
                <a:r>
                  <a:rPr lang="en-GB" dirty="0"/>
                  <a:t>Then we scan the list, starting with the second element, to find the smallest among the last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GB" dirty="0"/>
                  <a:t>  elements and exchange it with the second element, putting the second smallest element in its final position. </a:t>
                </a:r>
              </a:p>
              <a:p>
                <a:pPr lvl="1">
                  <a:buFont typeface="Arial" panose="020B0604020202020204" pitchFamily="34" charset="0"/>
                  <a:buChar char="•"/>
                </a:pPr>
                <a:r>
                  <a:rPr lang="en-GB" dirty="0"/>
                  <a:t>Generally, on the </a:t>
                </a:r>
                <a14:m>
                  <m:oMath xmlns:m="http://schemas.openxmlformats.org/officeDocument/2006/math">
                    <m:r>
                      <a:rPr lang="en-US" b="0" i="1" smtClean="0">
                        <a:latin typeface="Cambria Math" panose="02040503050406030204" pitchFamily="18" charset="0"/>
                      </a:rPr>
                      <m:t>𝑖</m:t>
                    </m:r>
                  </m:oMath>
                </a14:m>
                <a:r>
                  <a:rPr lang="en-GB" dirty="0" err="1"/>
                  <a:t>th</a:t>
                </a:r>
                <a:r>
                  <a:rPr lang="en-GB" dirty="0"/>
                  <a:t> pass through the list, which we number from 0 to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−2</m:t>
                    </m:r>
                  </m:oMath>
                </a14:m>
                <a:r>
                  <a:rPr lang="en-GB" dirty="0"/>
                  <a:t>, the algorithm searches for the smallest item among the last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b="0" i="1" smtClean="0">
                        <a:latin typeface="Cambria Math" panose="02040503050406030204" pitchFamily="18" charset="0"/>
                      </a:rPr>
                      <m:t>𝑖</m:t>
                    </m:r>
                  </m:oMath>
                </a14:m>
                <a:r>
                  <a:rPr lang="en-GB" dirty="0"/>
                  <a:t> elements and swaps it with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oMath>
                </a14:m>
                <a:r>
                  <a:rPr lang="en-GB" dirty="0"/>
                  <a:t>:</a:t>
                </a:r>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r>
                  <a:rPr lang="en-GB" dirty="0"/>
                  <a:t>After n − 1 passes, the list is sorted. </a:t>
                </a:r>
                <a:endParaRPr lang="en-GB" sz="2000" dirty="0"/>
              </a:p>
            </p:txBody>
          </p:sp>
        </mc:Choice>
        <mc:Fallback>
          <p:sp>
            <p:nvSpPr>
              <p:cNvPr id="3" name="Content Placeholder 2">
                <a:extLst>
                  <a:ext uri="{FF2B5EF4-FFF2-40B4-BE49-F238E27FC236}">
                    <a16:creationId xmlns:a16="http://schemas.microsoft.com/office/drawing/2014/main" id="{50FB3BDC-E602-410D-9D63-2358BFF6E529}"/>
                  </a:ext>
                </a:extLst>
              </p:cNvPr>
              <p:cNvSpPr>
                <a:spLocks noGrp="1" noRot="1" noChangeAspect="1" noMove="1" noResize="1" noEditPoints="1" noAdjustHandles="1" noChangeArrowheads="1" noChangeShapeType="1" noTextEdit="1"/>
              </p:cNvSpPr>
              <p:nvPr>
                <p:ph idx="1"/>
              </p:nvPr>
            </p:nvSpPr>
            <p:spPr>
              <a:blipFill>
                <a:blip r:embed="rId2"/>
                <a:stretch>
                  <a:fillRect l="-63" t="-35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EE56AE-E971-4751-8B33-8FA71CCE3518}"/>
              </a:ext>
            </a:extLst>
          </p:cNvPr>
          <p:cNvPicPr>
            <a:picLocks noChangeAspect="1"/>
          </p:cNvPicPr>
          <p:nvPr/>
        </p:nvPicPr>
        <p:blipFill>
          <a:blip r:embed="rId3"/>
          <a:stretch>
            <a:fillRect/>
          </a:stretch>
        </p:blipFill>
        <p:spPr>
          <a:xfrm>
            <a:off x="1503680" y="4587522"/>
            <a:ext cx="3891280" cy="8137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8958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574D-BEA9-4308-AB75-2C6A3B57F079}"/>
              </a:ext>
            </a:extLst>
          </p:cNvPr>
          <p:cNvSpPr>
            <a:spLocks noGrp="1"/>
          </p:cNvSpPr>
          <p:nvPr>
            <p:ph type="title"/>
          </p:nvPr>
        </p:nvSpPr>
        <p:spPr/>
        <p:txBody>
          <a:bodyPr>
            <a:normAutofit/>
          </a:bodyPr>
          <a:lstStyle/>
          <a:p>
            <a:r>
              <a:rPr lang="en-US" dirty="0"/>
              <a:t>Selection Sort</a:t>
            </a:r>
            <a:br>
              <a:rPr lang="en-US" dirty="0"/>
            </a:br>
            <a:endParaRPr lang="en-GB" dirty="0"/>
          </a:p>
        </p:txBody>
      </p:sp>
      <mc:AlternateContent xmlns:mc="http://schemas.openxmlformats.org/markup-compatibility/2006">
        <mc:Choice xmlns:a14="http://schemas.microsoft.com/office/drawing/2010/main" Requires="a14">
          <p:sp>
            <p:nvSpPr>
              <p:cNvPr id="4" name="Text Placeholder 3">
                <a:extLst>
                  <a:ext uri="{FF2B5EF4-FFF2-40B4-BE49-F238E27FC236}">
                    <a16:creationId xmlns:a16="http://schemas.microsoft.com/office/drawing/2014/main" id="{F1A610F0-9B50-4F9D-8660-86ACD44B895B}"/>
                  </a:ext>
                </a:extLst>
              </p:cNvPr>
              <p:cNvSpPr>
                <a:spLocks noGrp="1"/>
              </p:cNvSpPr>
              <p:nvPr>
                <p:ph sz="half" idx="1"/>
              </p:nvPr>
            </p:nvSpPr>
            <p:spPr>
              <a:xfrm>
                <a:off x="406400" y="1864194"/>
                <a:ext cx="6008730" cy="4104806"/>
              </a:xfrm>
            </p:spPr>
            <p:txBody>
              <a:bodyPr>
                <a:normAutofit fontScale="85000" lnSpcReduction="10000"/>
              </a:bodyPr>
              <a:lstStyle/>
              <a:p>
                <a:pPr marL="285750" indent="-285750">
                  <a:buFont typeface="Arial" panose="020B0604020202020204" pitchFamily="34" charset="0"/>
                  <a:buChar char="•"/>
                </a:pPr>
                <a:r>
                  <a:rPr lang="en-GB" dirty="0"/>
                  <a:t>The analysis of selection sort is straight forward. </a:t>
                </a:r>
              </a:p>
              <a:p>
                <a:pPr marL="285750" indent="-285750">
                  <a:buFont typeface="Arial" panose="020B0604020202020204" pitchFamily="34" charset="0"/>
                  <a:buChar char="•"/>
                </a:pPr>
                <a:r>
                  <a:rPr lang="en-GB" dirty="0"/>
                  <a:t>The input size is given by the number of elements n</a:t>
                </a:r>
              </a:p>
              <a:p>
                <a:pPr marL="285750" indent="-285750">
                  <a:buFont typeface="Arial" panose="020B0604020202020204" pitchFamily="34" charset="0"/>
                  <a:buChar char="•"/>
                </a:pPr>
                <a:r>
                  <a:rPr lang="en-GB" dirty="0"/>
                  <a:t>The basic operation is the key comparison A[j ] &lt; A[min]. The number of times it is executed depends only on the array size</a:t>
                </a:r>
              </a:p>
              <a:p>
                <a:pPr marL="285750" indent="-285750">
                  <a:buFont typeface="Arial" panose="020B0604020202020204" pitchFamily="34" charset="0"/>
                  <a:buChar char="•"/>
                </a:pPr>
                <a:r>
                  <a:rPr lang="en-GB" dirty="0"/>
                  <a:t>Thus, selection sort is a </a:t>
                </a:r>
                <a:r>
                  <a:rPr lang="en-US" sz="1800" dirty="0">
                    <a:sym typeface="Symbol" panose="05050102010706020507" pitchFamily="18" charset="2"/>
                  </a:rPr>
                  <a:t>O</a:t>
                </a:r>
                <a:r>
                  <a:rPr lang="en-US" altLang="en-US" sz="1800" i="1" dirty="0"/>
                  <a:t>(</a:t>
                </a:r>
                <a14:m>
                  <m:oMath xmlns:m="http://schemas.openxmlformats.org/officeDocument/2006/math">
                    <m:sSup>
                      <m:sSupPr>
                        <m:ctrlPr>
                          <a:rPr lang="en-GB"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altLang="en-US" sz="1800" i="1" dirty="0"/>
                  <a:t>)</a:t>
                </a:r>
                <a:r>
                  <a:rPr lang="en-GB" dirty="0"/>
                  <a:t> algorithm on all inputs.</a:t>
                </a:r>
              </a:p>
              <a:p>
                <a:pPr marL="285750" indent="-285750">
                  <a:buFont typeface="Arial" panose="020B0604020202020204" pitchFamily="34" charset="0"/>
                  <a:buChar char="•"/>
                </a:pPr>
                <a:r>
                  <a:rPr lang="en-GB" dirty="0"/>
                  <a:t>The number of key comparisons for the selection sort version given above is the same for all arrays of size </a:t>
                </a:r>
                <a14:m>
                  <m:oMath xmlns:m="http://schemas.openxmlformats.org/officeDocument/2006/math">
                    <m:r>
                      <a:rPr lang="en-US" b="0" i="1" smtClean="0">
                        <a:latin typeface="Cambria Math" panose="02040503050406030204" pitchFamily="18" charset="0"/>
                      </a:rPr>
                      <m:t>𝑛</m:t>
                    </m:r>
                  </m:oMath>
                </a14:m>
                <a:endParaRPr lang="en-GB" dirty="0"/>
              </a:p>
              <a:p>
                <a:pPr marL="285750" indent="-285750">
                  <a:buFont typeface="Arial" panose="020B0604020202020204" pitchFamily="34" charset="0"/>
                  <a:buChar char="•"/>
                </a:pPr>
                <a:r>
                  <a:rPr lang="en-GB" dirty="0"/>
                  <a:t>The number of key swaps is only </a:t>
                </a:r>
                <a:r>
                  <a:rPr lang="en-US" dirty="0">
                    <a:sym typeface="Symbol" panose="05050102010706020507" pitchFamily="18" charset="2"/>
                  </a:rPr>
                  <a:t>O</a:t>
                </a:r>
                <a:r>
                  <a:rPr lang="en-US" altLang="en-US" i="1" dirty="0"/>
                  <a:t>(</a:t>
                </a:r>
                <a14:m>
                  <m:oMath xmlns:m="http://schemas.openxmlformats.org/officeDocument/2006/math">
                    <m:r>
                      <a:rPr lang="en-US" i="1">
                        <a:latin typeface="Cambria Math" panose="02040503050406030204" pitchFamily="18" charset="0"/>
                      </a:rPr>
                      <m:t>𝑛</m:t>
                    </m:r>
                  </m:oMath>
                </a14:m>
                <a:r>
                  <a:rPr lang="en-US" altLang="en-US" i="1" dirty="0"/>
                  <a:t>)</a:t>
                </a:r>
                <a:r>
                  <a:rPr lang="en-GB" dirty="0"/>
                  <a:t>, or, </a:t>
                </a:r>
              </a:p>
              <a:p>
                <a:pPr marL="457200" lvl="1" indent="0">
                  <a:buNone/>
                </a:pPr>
                <a:r>
                  <a:rPr lang="en-GB" dirty="0"/>
                  <a:t>more precisely,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GB" dirty="0"/>
                  <a:t> (one for each repetition of the </a:t>
                </a:r>
                <a14:m>
                  <m:oMath xmlns:m="http://schemas.openxmlformats.org/officeDocument/2006/math">
                    <m:r>
                      <a:rPr lang="en-US" b="0" i="1" smtClean="0">
                        <a:latin typeface="Cambria Math" panose="02040503050406030204" pitchFamily="18" charset="0"/>
                      </a:rPr>
                      <m:t>𝑖</m:t>
                    </m:r>
                  </m:oMath>
                </a14:m>
                <a:r>
                  <a:rPr lang="en-GB" dirty="0"/>
                  <a:t> loop). </a:t>
                </a:r>
              </a:p>
              <a:p>
                <a:pPr marL="457200" lvl="1" indent="0">
                  <a:buNone/>
                </a:pPr>
                <a:r>
                  <a:rPr lang="en-GB" dirty="0"/>
                  <a:t>This property distinguishes selection sort positively from many other sorting algorithms</a:t>
                </a:r>
                <a:endParaRPr lang="en-US" altLang="en-US" dirty="0"/>
              </a:p>
              <a:p>
                <a:endParaRPr lang="en-GB" dirty="0"/>
              </a:p>
            </p:txBody>
          </p:sp>
        </mc:Choice>
        <mc:Fallback>
          <p:sp>
            <p:nvSpPr>
              <p:cNvPr id="4" name="Text Placeholder 3">
                <a:extLst>
                  <a:ext uri="{FF2B5EF4-FFF2-40B4-BE49-F238E27FC236}">
                    <a16:creationId xmlns:a16="http://schemas.microsoft.com/office/drawing/2014/main" id="{F1A610F0-9B50-4F9D-8660-86ACD44B895B}"/>
                  </a:ext>
                </a:extLst>
              </p:cNvPr>
              <p:cNvSpPr>
                <a:spLocks noGrp="1" noRot="1" noChangeAspect="1" noMove="1" noResize="1" noEditPoints="1" noAdjustHandles="1" noChangeArrowheads="1" noChangeShapeType="1" noTextEdit="1"/>
              </p:cNvSpPr>
              <p:nvPr>
                <p:ph sz="half" idx="1"/>
              </p:nvPr>
            </p:nvSpPr>
            <p:spPr>
              <a:xfrm>
                <a:off x="406400" y="1864194"/>
                <a:ext cx="6008730" cy="4104806"/>
              </a:xfrm>
              <a:blipFill>
                <a:blip r:embed="rId2"/>
                <a:stretch>
                  <a:fillRect l="-508" t="-446" r="-40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F877432-94CD-4A54-96F0-0377C21F947B}"/>
              </a:ext>
            </a:extLst>
          </p:cNvPr>
          <p:cNvPicPr>
            <a:picLocks noChangeAspect="1"/>
          </p:cNvPicPr>
          <p:nvPr/>
        </p:nvPicPr>
        <p:blipFill>
          <a:blip r:embed="rId3"/>
          <a:stretch>
            <a:fillRect/>
          </a:stretch>
        </p:blipFill>
        <p:spPr>
          <a:xfrm>
            <a:off x="7145868" y="1100356"/>
            <a:ext cx="5003788" cy="2455649"/>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519BBD13-7CBC-4759-BC3D-090BC78B31FE}"/>
              </a:ext>
            </a:extLst>
          </p:cNvPr>
          <p:cNvPicPr>
            <a:picLocks noChangeAspect="1"/>
          </p:cNvPicPr>
          <p:nvPr/>
        </p:nvPicPr>
        <p:blipFill>
          <a:blip r:embed="rId4"/>
          <a:stretch>
            <a:fillRect/>
          </a:stretch>
        </p:blipFill>
        <p:spPr>
          <a:xfrm>
            <a:off x="7298279" y="3759201"/>
            <a:ext cx="4487321" cy="696666"/>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6D744B0F-6D9A-45A0-A953-CB31CD624C50}"/>
              </a:ext>
            </a:extLst>
          </p:cNvPr>
          <p:cNvPicPr>
            <a:picLocks noChangeAspect="1"/>
          </p:cNvPicPr>
          <p:nvPr/>
        </p:nvPicPr>
        <p:blipFill>
          <a:blip r:embed="rId5"/>
          <a:stretch>
            <a:fillRect/>
          </a:stretch>
        </p:blipFill>
        <p:spPr>
          <a:xfrm>
            <a:off x="7469299" y="4659063"/>
            <a:ext cx="4145280" cy="7975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0858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574D-BEA9-4308-AB75-2C6A3B57F079}"/>
              </a:ext>
            </a:extLst>
          </p:cNvPr>
          <p:cNvSpPr>
            <a:spLocks noGrp="1"/>
          </p:cNvSpPr>
          <p:nvPr>
            <p:ph type="title"/>
          </p:nvPr>
        </p:nvSpPr>
        <p:spPr/>
        <p:txBody>
          <a:bodyPr>
            <a:normAutofit/>
          </a:bodyPr>
          <a:lstStyle/>
          <a:p>
            <a:r>
              <a:rPr lang="en-US" dirty="0"/>
              <a:t>Selection Sort</a:t>
            </a:r>
            <a:br>
              <a:rPr lang="en-US" dirty="0"/>
            </a:br>
            <a:endParaRPr lang="en-GB" dirty="0"/>
          </a:p>
        </p:txBody>
      </p:sp>
      <p:sp>
        <p:nvSpPr>
          <p:cNvPr id="4" name="Text Placeholder 3">
            <a:extLst>
              <a:ext uri="{FF2B5EF4-FFF2-40B4-BE49-F238E27FC236}">
                <a16:creationId xmlns:a16="http://schemas.microsoft.com/office/drawing/2014/main" id="{F1A610F0-9B50-4F9D-8660-86ACD44B895B}"/>
              </a:ext>
            </a:extLst>
          </p:cNvPr>
          <p:cNvSpPr>
            <a:spLocks noGrp="1"/>
          </p:cNvSpPr>
          <p:nvPr>
            <p:ph sz="half" idx="1"/>
          </p:nvPr>
        </p:nvSpPr>
        <p:spPr>
          <a:xfrm>
            <a:off x="397463" y="1864194"/>
            <a:ext cx="5893269" cy="4096339"/>
          </a:xfrm>
        </p:spPr>
        <p:txBody>
          <a:bodyPr>
            <a:normAutofit/>
          </a:bodyPr>
          <a:lstStyle/>
          <a:p>
            <a:pPr marL="285750" indent="-285750">
              <a:buFont typeface="Arial" panose="020B0604020202020204" pitchFamily="34" charset="0"/>
              <a:buChar char="•"/>
            </a:pPr>
            <a:r>
              <a:rPr lang="en-GB" dirty="0"/>
              <a:t>Example of sorting with selection sort. </a:t>
            </a:r>
          </a:p>
          <a:p>
            <a:pPr marL="285750" indent="-285750">
              <a:buFont typeface="Arial" panose="020B0604020202020204" pitchFamily="34" charset="0"/>
              <a:buChar char="•"/>
            </a:pPr>
            <a:r>
              <a:rPr lang="en-GB" dirty="0"/>
              <a:t>Each line corresponds to one iteration of the algorithm, i.e., a pass through the list’s tail to the right of the vertical bar; an element in bold indicates the smallest element found. </a:t>
            </a:r>
          </a:p>
          <a:p>
            <a:pPr marL="285750" indent="-285750">
              <a:buFont typeface="Arial" panose="020B0604020202020204" pitchFamily="34" charset="0"/>
              <a:buChar char="•"/>
            </a:pPr>
            <a:r>
              <a:rPr lang="en-GB" dirty="0"/>
              <a:t>Elements to the left of the vertical bar are in their final positions and are not considered in this and subsequent iterations.</a:t>
            </a:r>
            <a:endParaRPr lang="en-US" altLang="en-US" dirty="0"/>
          </a:p>
          <a:p>
            <a:endParaRPr lang="en-GB" dirty="0"/>
          </a:p>
        </p:txBody>
      </p:sp>
      <p:sp>
        <p:nvSpPr>
          <p:cNvPr id="3" name="Content Placeholder 2">
            <a:extLst>
              <a:ext uri="{FF2B5EF4-FFF2-40B4-BE49-F238E27FC236}">
                <a16:creationId xmlns:a16="http://schemas.microsoft.com/office/drawing/2014/main" id="{1AAF5005-DC5B-46BB-9420-3215D1BF1CB2}"/>
              </a:ext>
            </a:extLst>
          </p:cNvPr>
          <p:cNvSpPr>
            <a:spLocks noGrp="1"/>
          </p:cNvSpPr>
          <p:nvPr>
            <p:ph sz="half" idx="2"/>
          </p:nvPr>
        </p:nvSpPr>
        <p:spPr/>
        <p:txBody>
          <a:bodyPr>
            <a:normAutofit/>
          </a:bodyPr>
          <a:lstStyle/>
          <a:p>
            <a:endParaRPr lang="en-US"/>
          </a:p>
        </p:txBody>
      </p:sp>
      <p:pic>
        <p:nvPicPr>
          <p:cNvPr id="5" name="Picture 4">
            <a:extLst>
              <a:ext uri="{FF2B5EF4-FFF2-40B4-BE49-F238E27FC236}">
                <a16:creationId xmlns:a16="http://schemas.microsoft.com/office/drawing/2014/main" id="{358D65C0-59DE-4893-A444-F400B2609E26}"/>
              </a:ext>
            </a:extLst>
          </p:cNvPr>
          <p:cNvPicPr>
            <a:picLocks noChangeAspect="1"/>
          </p:cNvPicPr>
          <p:nvPr/>
        </p:nvPicPr>
        <p:blipFill>
          <a:blip r:embed="rId2"/>
          <a:stretch>
            <a:fillRect/>
          </a:stretch>
        </p:blipFill>
        <p:spPr>
          <a:xfrm>
            <a:off x="6413770" y="1722118"/>
            <a:ext cx="5097509" cy="3736745"/>
          </a:xfrm>
          <a:prstGeom prst="rect">
            <a:avLst/>
          </a:prstGeom>
        </p:spPr>
      </p:pic>
    </p:spTree>
    <p:extLst>
      <p:ext uri="{BB962C8B-B14F-4D97-AF65-F5344CB8AC3E}">
        <p14:creationId xmlns:p14="http://schemas.microsoft.com/office/powerpoint/2010/main" val="125042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2AAF-6897-4DB9-863E-BD606E7E1BA3}"/>
              </a:ext>
            </a:extLst>
          </p:cNvPr>
          <p:cNvSpPr>
            <a:spLocks noGrp="1"/>
          </p:cNvSpPr>
          <p:nvPr>
            <p:ph type="title"/>
          </p:nvPr>
        </p:nvSpPr>
        <p:spPr/>
        <p:txBody>
          <a:bodyPr/>
          <a:lstStyle/>
          <a:p>
            <a:r>
              <a:rPr lang="en-US" dirty="0"/>
              <a:t>Bubble Sort</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0FB3BDC-E602-410D-9D63-2358BFF6E529}"/>
                  </a:ext>
                </a:extLst>
              </p:cNvPr>
              <p:cNvSpPr>
                <a:spLocks noGrp="1"/>
              </p:cNvSpPr>
              <p:nvPr>
                <p:ph idx="1"/>
              </p:nvPr>
            </p:nvSpPr>
            <p:spPr>
              <a:xfrm>
                <a:off x="499533" y="1853754"/>
                <a:ext cx="11345334" cy="3150493"/>
              </a:xfrm>
            </p:spPr>
            <p:txBody>
              <a:bodyPr>
                <a:normAutofit lnSpcReduction="10000"/>
              </a:bodyPr>
              <a:lstStyle/>
              <a:p>
                <a:r>
                  <a:rPr lang="en-GB" b="1" dirty="0"/>
                  <a:t>Problem of sorting</a:t>
                </a:r>
                <a:r>
                  <a:rPr lang="en-GB" dirty="0"/>
                  <a:t>: given </a:t>
                </a:r>
                <a:r>
                  <a:rPr lang="en-GB" sz="2000" dirty="0"/>
                  <a:t>a list of</a:t>
                </a:r>
                <a:r>
                  <a:rPr lang="en-GB" dirty="0"/>
                  <a:t> </a:t>
                </a:r>
                <a14:m>
                  <m:oMath xmlns:m="http://schemas.openxmlformats.org/officeDocument/2006/math">
                    <m:r>
                      <a:rPr lang="en-US" b="0" i="1" smtClean="0">
                        <a:latin typeface="Cambria Math" panose="02040503050406030204" pitchFamily="18" charset="0"/>
                      </a:rPr>
                      <m:t>𝑛</m:t>
                    </m:r>
                  </m:oMath>
                </a14:m>
                <a:r>
                  <a:rPr lang="en-GB" sz="2000" dirty="0"/>
                  <a:t> orderable items (e.g., numbers, characters from some alphabet, character strings), rearrange them in nondecreasing order.</a:t>
                </a:r>
              </a:p>
              <a:p>
                <a:r>
                  <a:rPr lang="en-GB" b="1" dirty="0"/>
                  <a:t>Bubble sort</a:t>
                </a:r>
                <a:r>
                  <a:rPr lang="en-GB" dirty="0"/>
                  <a:t>: </a:t>
                </a:r>
              </a:p>
              <a:p>
                <a:pPr lvl="1">
                  <a:buFont typeface="Arial" panose="020B0604020202020204" pitchFamily="34" charset="0"/>
                  <a:buChar char="•"/>
                </a:pPr>
                <a:r>
                  <a:rPr lang="en-GB" dirty="0"/>
                  <a:t>Another brute-force application to the sorting problem is to compare adjacent elements of the list and exchange them if they are out of order. </a:t>
                </a:r>
              </a:p>
              <a:p>
                <a:pPr lvl="1">
                  <a:buFont typeface="Arial" panose="020B0604020202020204" pitchFamily="34" charset="0"/>
                  <a:buChar char="•"/>
                </a:pPr>
                <a:r>
                  <a:rPr lang="en-GB" dirty="0"/>
                  <a:t>By doing it repeatedly, we end up “bubbling up” the largest element to the last position on the list. </a:t>
                </a:r>
              </a:p>
              <a:p>
                <a:pPr lvl="1">
                  <a:buFont typeface="Arial" panose="020B0604020202020204" pitchFamily="34" charset="0"/>
                  <a:buChar char="•"/>
                </a:pPr>
                <a:r>
                  <a:rPr lang="en-GB" dirty="0"/>
                  <a:t>The next pass bubbles up the second largest element, and so on, until after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GB" dirty="0"/>
                  <a:t> passes the list is sorted. </a:t>
                </a:r>
              </a:p>
              <a:p>
                <a:pPr lvl="1">
                  <a:buFont typeface="Arial" panose="020B0604020202020204" pitchFamily="34" charset="0"/>
                  <a:buChar char="•"/>
                </a:pPr>
                <a:r>
                  <a:rPr lang="en-GB" dirty="0"/>
                  <a:t>Pass </a:t>
                </a:r>
                <a:r>
                  <a:rPr lang="en-GB" dirty="0" err="1"/>
                  <a:t>i</a:t>
                </a:r>
                <a:r>
                  <a:rPr lang="en-GB" dirty="0"/>
                  <a:t> (</a:t>
                </a:r>
                <a14:m>
                  <m:oMath xmlns:m="http://schemas.openxmlformats.org/officeDocument/2006/math">
                    <m:r>
                      <a:rPr lang="en-US" b="0" i="0" dirty="0" smtClean="0">
                        <a:latin typeface="Cambria Math" panose="02040503050406030204" pitchFamily="18" charset="0"/>
                      </a:rPr>
                      <m:t>0 </m:t>
                    </m:r>
                    <m:r>
                      <m:rPr>
                        <m:nor/>
                      </m:rPr>
                      <a:rPr lang="en-GB" dirty="0"/>
                      <m:t>≤</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i</m:t>
                    </m:r>
                    <m:r>
                      <m:rPr>
                        <m:nor/>
                      </m:rPr>
                      <a:rPr lang="en-US" b="0" i="0" dirty="0" smtClean="0">
                        <a:latin typeface="Cambria Math" panose="02040503050406030204" pitchFamily="18" charset="0"/>
                      </a:rPr>
                      <m:t> </m:t>
                    </m:r>
                    <m:r>
                      <m:rPr>
                        <m:nor/>
                      </m:rPr>
                      <a:rPr lang="en-GB" dirty="0"/>
                      <m:t>≤</m:t>
                    </m:r>
                    <m:r>
                      <a:rPr lang="en-US" b="0" i="1" dirty="0"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GB" dirty="0"/>
                  <a:t>) of bubble sort can be represented by the following diagram:</a:t>
                </a:r>
              </a:p>
              <a:p>
                <a:pPr lvl="1">
                  <a:buFont typeface="Arial" panose="020B0604020202020204" pitchFamily="34" charset="0"/>
                  <a:buChar char="•"/>
                </a:pPr>
                <a:endParaRPr lang="en-GB" dirty="0"/>
              </a:p>
              <a:p>
                <a:pPr lvl="1">
                  <a:buFont typeface="Arial" panose="020B0604020202020204" pitchFamily="34" charset="0"/>
                  <a:buChar char="•"/>
                </a:pPr>
                <a:endParaRPr lang="en-GB" dirty="0"/>
              </a:p>
            </p:txBody>
          </p:sp>
        </mc:Choice>
        <mc:Fallback>
          <p:sp>
            <p:nvSpPr>
              <p:cNvPr id="3" name="Content Placeholder 2">
                <a:extLst>
                  <a:ext uri="{FF2B5EF4-FFF2-40B4-BE49-F238E27FC236}">
                    <a16:creationId xmlns:a16="http://schemas.microsoft.com/office/drawing/2014/main" id="{50FB3BDC-E602-410D-9D63-2358BFF6E529}"/>
                  </a:ext>
                </a:extLst>
              </p:cNvPr>
              <p:cNvSpPr>
                <a:spLocks noGrp="1" noRot="1" noChangeAspect="1" noMove="1" noResize="1" noEditPoints="1" noAdjustHandles="1" noChangeArrowheads="1" noChangeShapeType="1" noTextEdit="1"/>
              </p:cNvSpPr>
              <p:nvPr>
                <p:ph idx="1"/>
              </p:nvPr>
            </p:nvSpPr>
            <p:spPr>
              <a:xfrm>
                <a:off x="499533" y="1853754"/>
                <a:ext cx="11345334" cy="3150493"/>
              </a:xfrm>
              <a:blipFill>
                <a:blip r:embed="rId2"/>
                <a:stretch>
                  <a:fillRect l="-484" t="-774" r="-64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45D83D2-C008-4D1F-B4A9-53642CD72D04}"/>
              </a:ext>
            </a:extLst>
          </p:cNvPr>
          <p:cNvPicPr>
            <a:picLocks noChangeAspect="1"/>
          </p:cNvPicPr>
          <p:nvPr/>
        </p:nvPicPr>
        <p:blipFill>
          <a:blip r:embed="rId3"/>
          <a:stretch>
            <a:fillRect/>
          </a:stretch>
        </p:blipFill>
        <p:spPr>
          <a:xfrm>
            <a:off x="1523153" y="5004247"/>
            <a:ext cx="7543800" cy="9620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1288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574D-BEA9-4308-AB75-2C6A3B57F079}"/>
              </a:ext>
            </a:extLst>
          </p:cNvPr>
          <p:cNvSpPr>
            <a:spLocks noGrp="1"/>
          </p:cNvSpPr>
          <p:nvPr>
            <p:ph type="title"/>
          </p:nvPr>
        </p:nvSpPr>
        <p:spPr/>
        <p:txBody>
          <a:bodyPr>
            <a:normAutofit/>
          </a:bodyPr>
          <a:lstStyle/>
          <a:p>
            <a:r>
              <a:rPr lang="en-US" dirty="0"/>
              <a:t>Bubble Sort</a:t>
            </a:r>
            <a:br>
              <a:rPr lang="en-US" dirty="0"/>
            </a:br>
            <a:endParaRPr lang="en-GB" dirty="0"/>
          </a:p>
        </p:txBody>
      </p:sp>
      <mc:AlternateContent xmlns:mc="http://schemas.openxmlformats.org/markup-compatibility/2006">
        <mc:Choice xmlns:a14="http://schemas.microsoft.com/office/drawing/2010/main" Requires="a14">
          <p:sp>
            <p:nvSpPr>
              <p:cNvPr id="4" name="Text Placeholder 3">
                <a:extLst>
                  <a:ext uri="{FF2B5EF4-FFF2-40B4-BE49-F238E27FC236}">
                    <a16:creationId xmlns:a16="http://schemas.microsoft.com/office/drawing/2014/main" id="{F1A610F0-9B50-4F9D-8660-86ACD44B895B}"/>
                  </a:ext>
                </a:extLst>
              </p:cNvPr>
              <p:cNvSpPr>
                <a:spLocks noGrp="1"/>
              </p:cNvSpPr>
              <p:nvPr>
                <p:ph sz="half" idx="1"/>
              </p:nvPr>
            </p:nvSpPr>
            <p:spPr>
              <a:xfrm>
                <a:off x="457201" y="2010878"/>
                <a:ext cx="5841998" cy="3452200"/>
              </a:xfrm>
            </p:spPr>
            <p:txBody>
              <a:bodyPr>
                <a:normAutofit/>
              </a:bodyPr>
              <a:lstStyle/>
              <a:p>
                <a:pPr marL="285750" indent="-285750">
                  <a:buFont typeface="Arial" panose="020B0604020202020204" pitchFamily="34" charset="0"/>
                  <a:buChar char="•"/>
                </a:pPr>
                <a:r>
                  <a:rPr lang="en-GB" dirty="0"/>
                  <a:t>The number of key comparisons for the bubble-sort version given above is the same for all arrays of size </a:t>
                </a:r>
                <a14:m>
                  <m:oMath xmlns:m="http://schemas.openxmlformats.org/officeDocument/2006/math">
                    <m:r>
                      <a:rPr lang="en-US" b="0" i="1" smtClean="0">
                        <a:latin typeface="Cambria Math" panose="02040503050406030204" pitchFamily="18" charset="0"/>
                      </a:rPr>
                      <m:t>𝑛</m:t>
                    </m:r>
                  </m:oMath>
                </a14:m>
                <a:r>
                  <a:rPr lang="en-GB" dirty="0"/>
                  <a:t>; it is obtained by a sum that is almost identical to the sum for selection sort. </a:t>
                </a:r>
              </a:p>
              <a:p>
                <a:pPr marL="285750" indent="-285750">
                  <a:buFont typeface="Arial" panose="020B0604020202020204" pitchFamily="34" charset="0"/>
                  <a:buChar char="•"/>
                </a:pPr>
                <a:r>
                  <a:rPr lang="en-GB" dirty="0"/>
                  <a:t>The number of key swaps, however, depends on the input. In the worst case of decreasing arrays, it is the same as the number of key comparisons:</a:t>
                </a:r>
              </a:p>
              <a:p>
                <a:pPr marL="285750" indent="-285750">
                  <a:buFont typeface="Arial" panose="020B0604020202020204" pitchFamily="34" charset="0"/>
                  <a:buChar char="•"/>
                </a:pPr>
                <a:endParaRPr lang="en-GB" dirty="0"/>
              </a:p>
            </p:txBody>
          </p:sp>
        </mc:Choice>
        <mc:Fallback>
          <p:sp>
            <p:nvSpPr>
              <p:cNvPr id="4" name="Text Placeholder 3">
                <a:extLst>
                  <a:ext uri="{FF2B5EF4-FFF2-40B4-BE49-F238E27FC236}">
                    <a16:creationId xmlns:a16="http://schemas.microsoft.com/office/drawing/2014/main" id="{F1A610F0-9B50-4F9D-8660-86ACD44B895B}"/>
                  </a:ext>
                </a:extLst>
              </p:cNvPr>
              <p:cNvSpPr>
                <a:spLocks noGrp="1" noRot="1" noChangeAspect="1" noMove="1" noResize="1" noEditPoints="1" noAdjustHandles="1" noChangeArrowheads="1" noChangeShapeType="1" noTextEdit="1"/>
              </p:cNvSpPr>
              <p:nvPr>
                <p:ph sz="half" idx="1"/>
              </p:nvPr>
            </p:nvSpPr>
            <p:spPr>
              <a:xfrm>
                <a:off x="457201" y="2010878"/>
                <a:ext cx="5841998" cy="3452200"/>
              </a:xfrm>
              <a:blipFill>
                <a:blip r:embed="rId2"/>
                <a:stretch>
                  <a:fillRect l="-939" t="-177" r="-208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9A09C4A-DC4E-44C0-B2E9-83CDEFB2A405}"/>
              </a:ext>
            </a:extLst>
          </p:cNvPr>
          <p:cNvPicPr>
            <a:picLocks noChangeAspect="1"/>
          </p:cNvPicPr>
          <p:nvPr/>
        </p:nvPicPr>
        <p:blipFill>
          <a:blip r:embed="rId3"/>
          <a:stretch>
            <a:fillRect/>
          </a:stretch>
        </p:blipFill>
        <p:spPr>
          <a:xfrm>
            <a:off x="6299199" y="0"/>
            <a:ext cx="5435600" cy="2699112"/>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6476402B-0293-4F96-856B-41DF128C7729}"/>
              </a:ext>
            </a:extLst>
          </p:cNvPr>
          <p:cNvPicPr>
            <a:picLocks noChangeAspect="1"/>
          </p:cNvPicPr>
          <p:nvPr/>
        </p:nvPicPr>
        <p:blipFill>
          <a:blip r:embed="rId4"/>
          <a:stretch>
            <a:fillRect/>
          </a:stretch>
        </p:blipFill>
        <p:spPr>
          <a:xfrm>
            <a:off x="6481285" y="2852261"/>
            <a:ext cx="5071427" cy="2297135"/>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CBCC514B-E8EE-4AC5-BCC1-041F1E716FD3}"/>
              </a:ext>
            </a:extLst>
          </p:cNvPr>
          <p:cNvPicPr>
            <a:picLocks noChangeAspect="1"/>
          </p:cNvPicPr>
          <p:nvPr/>
        </p:nvPicPr>
        <p:blipFill>
          <a:blip r:embed="rId5"/>
          <a:stretch>
            <a:fillRect/>
          </a:stretch>
        </p:blipFill>
        <p:spPr>
          <a:xfrm>
            <a:off x="7358521" y="5232097"/>
            <a:ext cx="3510668" cy="876300"/>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2693FD12-DEE3-4B0C-91D7-711604DFD448}"/>
              </a:ext>
            </a:extLst>
          </p:cNvPr>
          <p:cNvPicPr>
            <a:picLocks noChangeAspect="1"/>
          </p:cNvPicPr>
          <p:nvPr/>
        </p:nvPicPr>
        <p:blipFill>
          <a:blip r:embed="rId6"/>
          <a:stretch>
            <a:fillRect/>
          </a:stretch>
        </p:blipFill>
        <p:spPr>
          <a:xfrm>
            <a:off x="1804556" y="4942227"/>
            <a:ext cx="3280763" cy="5208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3705675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35</TotalTime>
  <Words>2831</Words>
  <Application>Microsoft Office PowerPoint</Application>
  <PresentationFormat>Widescreen</PresentationFormat>
  <Paragraphs>136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 Light</vt:lpstr>
      <vt:lpstr>Cambria Math</vt:lpstr>
      <vt:lpstr>Gill Sans MT</vt:lpstr>
      <vt:lpstr>Symbol</vt:lpstr>
      <vt:lpstr>Gallery</vt:lpstr>
      <vt:lpstr>Brute Force and Exhaustive Search</vt:lpstr>
      <vt:lpstr>Contents</vt:lpstr>
      <vt:lpstr>Brute Force and Exhaustive Search</vt:lpstr>
      <vt:lpstr>Example</vt:lpstr>
      <vt:lpstr>Selection Sort</vt:lpstr>
      <vt:lpstr>Selection Sort </vt:lpstr>
      <vt:lpstr>Selection Sort </vt:lpstr>
      <vt:lpstr>Bubble Sort</vt:lpstr>
      <vt:lpstr>Bubble Sort </vt:lpstr>
      <vt:lpstr>Bubble Sort </vt:lpstr>
      <vt:lpstr>Insertion Sort</vt:lpstr>
      <vt:lpstr>Insertion Sort </vt:lpstr>
      <vt:lpstr>Insertion Sort</vt:lpstr>
      <vt:lpstr>Insertion Sort</vt:lpstr>
      <vt:lpstr>Insertion Sort</vt:lpstr>
      <vt:lpstr>Sequential Search </vt:lpstr>
      <vt:lpstr>Sequential Search</vt:lpstr>
      <vt:lpstr>String Matching </vt:lpstr>
      <vt:lpstr>String Matching</vt:lpstr>
      <vt:lpstr>Depth-First Search (DFS)</vt:lpstr>
      <vt:lpstr>Depth-First Search (DFS)</vt:lpstr>
      <vt:lpstr>Depth-First Search (DFS)</vt:lpstr>
      <vt:lpstr>Depth-First Search (DFS)</vt:lpstr>
      <vt:lpstr>Breadth-First Search (BFS)</vt:lpstr>
      <vt:lpstr>Breadth-First Search (BFS)</vt:lpstr>
      <vt:lpstr>Breadth-First Search (BFS)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Brute Force and Exhaustive Search</dc:title>
  <dc:creator>User</dc:creator>
  <cp:lastModifiedBy>User</cp:lastModifiedBy>
  <cp:revision>5</cp:revision>
  <dcterms:created xsi:type="dcterms:W3CDTF">2022-08-14T14:56:23Z</dcterms:created>
  <dcterms:modified xsi:type="dcterms:W3CDTF">2022-08-14T15:31:30Z</dcterms:modified>
</cp:coreProperties>
</file>